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mp4"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52" r:id="rId1"/>
    <p:sldMasterId id="2147483965" r:id="rId2"/>
  </p:sldMasterIdLst>
  <p:notesMasterIdLst>
    <p:notesMasterId r:id="rId28"/>
  </p:notesMasterIdLst>
  <p:handoutMasterIdLst>
    <p:handoutMasterId r:id="rId29"/>
  </p:handoutMasterIdLst>
  <p:sldIdLst>
    <p:sldId id="338" r:id="rId3"/>
    <p:sldId id="329" r:id="rId4"/>
    <p:sldId id="287" r:id="rId5"/>
    <p:sldId id="305" r:id="rId6"/>
    <p:sldId id="326" r:id="rId7"/>
    <p:sldId id="318" r:id="rId8"/>
    <p:sldId id="327" r:id="rId9"/>
    <p:sldId id="339" r:id="rId10"/>
    <p:sldId id="330" r:id="rId11"/>
    <p:sldId id="349" r:id="rId12"/>
    <p:sldId id="353" r:id="rId13"/>
    <p:sldId id="331" r:id="rId14"/>
    <p:sldId id="332" r:id="rId15"/>
    <p:sldId id="333" r:id="rId16"/>
    <p:sldId id="342" r:id="rId17"/>
    <p:sldId id="343" r:id="rId18"/>
    <p:sldId id="345" r:id="rId19"/>
    <p:sldId id="351" r:id="rId20"/>
    <p:sldId id="264" r:id="rId21"/>
    <p:sldId id="354" r:id="rId22"/>
    <p:sldId id="350" r:id="rId23"/>
    <p:sldId id="341" r:id="rId24"/>
    <p:sldId id="352" r:id="rId25"/>
    <p:sldId id="348" r:id="rId26"/>
    <p:sldId id="337" r:id="rId27"/>
  </p:sldIdLst>
  <p:sldSz cx="9144000" cy="6858000" type="screen4x3"/>
  <p:notesSz cx="6858000" cy="92964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99"/>
    <a:srgbClr val="FF9900"/>
    <a:srgbClr val="0066CC"/>
    <a:srgbClr val="FF9933"/>
    <a:srgbClr val="33CC33"/>
    <a:srgbClr val="006600"/>
    <a:srgbClr val="FFFFCC"/>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2" autoAdjust="0"/>
    <p:restoredTop sz="84192" autoAdjust="0"/>
  </p:normalViewPr>
  <p:slideViewPr>
    <p:cSldViewPr>
      <p:cViewPr>
        <p:scale>
          <a:sx n="42" d="100"/>
          <a:sy n="42" d="100"/>
        </p:scale>
        <p:origin x="-4008" y="-1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66" d="100"/>
          <a:sy n="166" d="100"/>
        </p:scale>
        <p:origin x="-462" y="3648"/>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3"/>
            <a:ext cx="2971800" cy="46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8435" name="Rectangle 3"/>
          <p:cNvSpPr>
            <a:spLocks noGrp="1" noChangeArrowheads="1"/>
          </p:cNvSpPr>
          <p:nvPr>
            <p:ph type="dt" sz="quarter" idx="1"/>
          </p:nvPr>
        </p:nvSpPr>
        <p:spPr bwMode="auto">
          <a:xfrm>
            <a:off x="3886200" y="3"/>
            <a:ext cx="2971800" cy="46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8436" name="Rectangle 4"/>
          <p:cNvSpPr>
            <a:spLocks noGrp="1" noChangeArrowheads="1"/>
          </p:cNvSpPr>
          <p:nvPr>
            <p:ph type="ftr" sz="quarter" idx="2"/>
          </p:nvPr>
        </p:nvSpPr>
        <p:spPr bwMode="auto">
          <a:xfrm>
            <a:off x="0" y="8831821"/>
            <a:ext cx="2971800" cy="46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8437" name="Rectangle 5"/>
          <p:cNvSpPr>
            <a:spLocks noGrp="1" noChangeArrowheads="1"/>
          </p:cNvSpPr>
          <p:nvPr>
            <p:ph type="sldNum" sz="quarter" idx="3"/>
          </p:nvPr>
        </p:nvSpPr>
        <p:spPr bwMode="auto">
          <a:xfrm>
            <a:off x="3886200" y="8831821"/>
            <a:ext cx="2971800" cy="46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992BA00-19B4-484F-B1EC-6D3126439025}" type="slidenum">
              <a:rPr lang="en-US"/>
              <a:pPr/>
              <a:t>‹#›</a:t>
            </a:fld>
            <a:endParaRPr lang="en-US"/>
          </a:p>
        </p:txBody>
      </p:sp>
    </p:spTree>
    <p:extLst>
      <p:ext uri="{BB962C8B-B14F-4D97-AF65-F5344CB8AC3E}">
        <p14:creationId xmlns:p14="http://schemas.microsoft.com/office/powerpoint/2010/main" val="3253024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3"/>
            <a:ext cx="2971800" cy="46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26627" name="Rectangle 3"/>
          <p:cNvSpPr>
            <a:spLocks noGrp="1" noChangeArrowheads="1"/>
          </p:cNvSpPr>
          <p:nvPr>
            <p:ph type="dt" idx="1"/>
          </p:nvPr>
        </p:nvSpPr>
        <p:spPr bwMode="auto">
          <a:xfrm>
            <a:off x="3886200" y="3"/>
            <a:ext cx="2971800" cy="46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6628" name="Rectangle 4"/>
          <p:cNvSpPr>
            <a:spLocks noGrp="1" noRot="1" noChangeAspect="1" noChangeArrowheads="1" noTextEdit="1"/>
          </p:cNvSpPr>
          <p:nvPr>
            <p:ph type="sldImg" idx="2"/>
          </p:nvPr>
        </p:nvSpPr>
        <p:spPr bwMode="auto">
          <a:xfrm>
            <a:off x="1104900" y="696913"/>
            <a:ext cx="4646613"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914400" y="4415914"/>
            <a:ext cx="5029200" cy="4182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30" name="Rectangle 6"/>
          <p:cNvSpPr>
            <a:spLocks noGrp="1" noChangeArrowheads="1"/>
          </p:cNvSpPr>
          <p:nvPr>
            <p:ph type="ftr" sz="quarter" idx="4"/>
          </p:nvPr>
        </p:nvSpPr>
        <p:spPr bwMode="auto">
          <a:xfrm>
            <a:off x="0" y="8831821"/>
            <a:ext cx="2971800" cy="46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26631" name="Rectangle 7"/>
          <p:cNvSpPr>
            <a:spLocks noGrp="1" noChangeArrowheads="1"/>
          </p:cNvSpPr>
          <p:nvPr>
            <p:ph type="sldNum" sz="quarter" idx="5"/>
          </p:nvPr>
        </p:nvSpPr>
        <p:spPr bwMode="auto">
          <a:xfrm>
            <a:off x="3886200" y="8831821"/>
            <a:ext cx="2971800" cy="46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A6090D-808C-4F8B-AB0B-2117E03D053F}" type="slidenum">
              <a:rPr lang="en-US"/>
              <a:pPr/>
              <a:t>‹#›</a:t>
            </a:fld>
            <a:endParaRPr lang="en-US"/>
          </a:p>
        </p:txBody>
      </p:sp>
    </p:spTree>
    <p:extLst>
      <p:ext uri="{BB962C8B-B14F-4D97-AF65-F5344CB8AC3E}">
        <p14:creationId xmlns:p14="http://schemas.microsoft.com/office/powerpoint/2010/main" val="24835844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cdc.gov/nchs/fastats/lifexpec.htm"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ncsoy.org/ABOUT-SOYBEANS.aspx"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ncsoy.org/ABOUT-SOYBEANS/Uses-of-Soybeans.aspx"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708E9B-649F-4493-949F-181F734E7784}" type="slidenum">
              <a:rPr lang="en-US"/>
              <a:pPr/>
              <a:t>1</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457201" y="4415912"/>
            <a:ext cx="6096000" cy="4499489"/>
          </a:xfrm>
        </p:spPr>
        <p:txBody>
          <a:bodyPr/>
          <a:lstStyle/>
          <a:p>
            <a:r>
              <a:rPr lang="en-US" sz="1200" dirty="0" smtClean="0"/>
              <a:t>Introduction:</a:t>
            </a:r>
          </a:p>
          <a:p>
            <a:endParaRPr lang="en-US" sz="1200" dirty="0" smtClean="0"/>
          </a:p>
          <a:p>
            <a:r>
              <a:rPr lang="en-US" sz="1200" dirty="0" smtClean="0"/>
              <a:t>My name is __________.  I’m here to share with you my knowledge and experience in the</a:t>
            </a:r>
            <a:r>
              <a:rPr lang="en-US" sz="1200" baseline="0" dirty="0" smtClean="0"/>
              <a:t> business of producing the food that you eat. </a:t>
            </a:r>
          </a:p>
          <a:p>
            <a:r>
              <a:rPr lang="en-US" sz="1200" baseline="0" dirty="0" smtClean="0"/>
              <a:t>Do you know what that business is called? (Let students try to answer). Some people call it farming, but it is also known as agriculture. (Share your background in agriculture.)</a:t>
            </a:r>
            <a:endParaRPr lang="en-US" sz="1200" dirty="0" smtClean="0"/>
          </a:p>
          <a:p>
            <a:endParaRPr lang="en-US" sz="1200"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453E6F-94A8-415F-B790-BB3C24718A21}" type="slidenum">
              <a:rPr lang="en-US"/>
              <a:pPr/>
              <a:t>10</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dirty="0"/>
              <a:t>This chart should give you an idea of how fast the global population is growing.  As you can see, the population grew slowly between 1750 and 1950.  But look how much growth we’ve experienced in the past 50 years alone! Unfortunately, most of this growth is taking place in underdeveloped countries, where they don’t have the technology to grow more food, as we do in America.</a:t>
            </a:r>
          </a:p>
          <a:p>
            <a:endParaRPr lang="en-US" dirty="0"/>
          </a:p>
          <a:p>
            <a:r>
              <a:rPr lang="en-US" dirty="0"/>
              <a:t>Take a look at this graph.  You can see that from 1750 to 1950, the population grew steadily, but slowly…But since 1950, the population has nearly tripled!  Scientists estimate that we will reach 10 billion before the year 2050.</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amazing fact is that even though we feed 3 times more people than we did 100 years ago, we use the exact amount of land as we did 100 years ago. This</a:t>
            </a:r>
            <a:r>
              <a:rPr lang="en-US" baseline="0" dirty="0" smtClean="0"/>
              <a:t> same amount of land will have to produce enough food to feed the additional 3-4 billion people expected in the next 40 years. </a:t>
            </a:r>
            <a:r>
              <a:rPr lang="en-US"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i="1" dirty="0" smtClean="0">
              <a:solidFill>
                <a:srgbClr val="CC33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i="0" dirty="0" smtClean="0"/>
              <a:t>How</a:t>
            </a:r>
            <a:r>
              <a:rPr lang="en-US" i="0" baseline="0" dirty="0" smtClean="0"/>
              <a:t> can this be done?</a:t>
            </a:r>
            <a:endParaRPr lang="en-US" i="0" dirty="0" smtClean="0"/>
          </a:p>
          <a:p>
            <a:endParaRPr lang="en-US" i="1" dirty="0"/>
          </a:p>
          <a:p>
            <a:r>
              <a:rPr lang="en-US" sz="800" dirty="0" smtClean="0"/>
              <a:t>SOURCE: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dirty="0" smtClean="0"/>
              <a:t>United </a:t>
            </a:r>
            <a:r>
              <a:rPr lang="en-US" sz="800" dirty="0"/>
              <a:t>Nations Population Division Reference </a:t>
            </a:r>
            <a:r>
              <a:rPr lang="en-US" sz="800" dirty="0" smtClean="0"/>
              <a:t>Bureau - </a:t>
            </a:r>
            <a:r>
              <a:rPr lang="en-US" sz="800" b="0" dirty="0" smtClean="0"/>
              <a:t>http://tinyurl.com/l76epkj</a:t>
            </a:r>
            <a:endParaRPr lang="en-US" sz="800" b="0" dirty="0" smtClean="0">
              <a:effectLst/>
            </a:endParaRPr>
          </a:p>
          <a:p>
            <a:endParaRPr lang="en-US" sz="800" dirty="0">
              <a:solidFill>
                <a:srgbClr val="DD2C0F"/>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49DA0-3834-43DB-A5BE-E7A02626757F}" type="slidenum">
              <a:rPr lang="en-US"/>
              <a:pPr/>
              <a:t>11</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xfrm>
            <a:off x="685800" y="4415914"/>
            <a:ext cx="5486400" cy="4182817"/>
          </a:xfrm>
          <a:ln/>
        </p:spPr>
        <p:txBody>
          <a:bodyPr/>
          <a:lstStyle/>
          <a:p>
            <a:r>
              <a:rPr lang="en-US" dirty="0" smtClean="0"/>
              <a:t>The </a:t>
            </a:r>
            <a:r>
              <a:rPr lang="en-US" dirty="0"/>
              <a:t>answer is TECHNOLOGY!  </a:t>
            </a:r>
          </a:p>
          <a:p>
            <a:r>
              <a:rPr lang="en-US" dirty="0"/>
              <a:t>What do you think of when I say Technology? (discuss)</a:t>
            </a:r>
          </a:p>
          <a:p>
            <a:r>
              <a:rPr lang="en-US" dirty="0" smtClean="0"/>
              <a:t>Merriam-Webster’s </a:t>
            </a:r>
            <a:r>
              <a:rPr lang="en-US" dirty="0"/>
              <a:t>Dictionary defines technology as:</a:t>
            </a:r>
          </a:p>
          <a:p>
            <a:r>
              <a:rPr lang="en-US" b="1" dirty="0" err="1">
                <a:solidFill>
                  <a:srgbClr val="000000"/>
                </a:solidFill>
              </a:rPr>
              <a:t>tech·nol·o·gy</a:t>
            </a:r>
            <a:r>
              <a:rPr lang="en-US" b="1" dirty="0">
                <a:solidFill>
                  <a:srgbClr val="000000"/>
                </a:solidFill>
              </a:rPr>
              <a:t> :</a:t>
            </a:r>
          </a:p>
          <a:p>
            <a:r>
              <a:rPr lang="en-US" dirty="0" smtClean="0"/>
              <a:t>the practical application</a:t>
            </a:r>
            <a:r>
              <a:rPr lang="en-US" baseline="0" dirty="0" smtClean="0"/>
              <a:t> </a:t>
            </a:r>
            <a:r>
              <a:rPr lang="en-US" dirty="0" smtClean="0"/>
              <a:t>of knowledge especially in a particular area</a:t>
            </a:r>
          </a:p>
          <a:p>
            <a:endParaRPr lang="en-US" sz="1000" dirty="0" smtClean="0"/>
          </a:p>
          <a:p>
            <a:r>
              <a:rPr lang="en-US" dirty="0" smtClean="0"/>
              <a:t>In </a:t>
            </a:r>
            <a:r>
              <a:rPr lang="en-US" dirty="0"/>
              <a:t>other words, technology is using scientific discoveries and inventions to solve problems</a:t>
            </a:r>
            <a:r>
              <a:rPr lang="en-US" dirty="0" smtClean="0"/>
              <a:t>.</a:t>
            </a:r>
          </a:p>
          <a:p>
            <a:r>
              <a:rPr lang="en-US"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000000"/>
                </a:solidFill>
                <a:latin typeface="Times New Roman" pitchFamily="18" charset="0"/>
                <a:cs typeface="Times New Roman" pitchFamily="18" charset="0"/>
              </a:rPr>
              <a:t>It is important to understand how farmers grew our food in the past and the challenges farmers face to understand the technology we use today.  You may be surprised at how much agriculture has changed over the past 100 years.  Let’s take a look…….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solidFill>
                <a:srgbClr val="000000"/>
              </a:solidFill>
              <a:latin typeface="Times New Roman" pitchFamily="18" charset="0"/>
              <a:cs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dirty="0" smtClean="0"/>
              <a:t>SOURCE: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dirty="0" smtClean="0"/>
              <a:t>Merriam-Webster Dictionary</a:t>
            </a:r>
            <a:r>
              <a:rPr lang="en-US" sz="800" baseline="0" dirty="0" smtClean="0"/>
              <a:t> - </a:t>
            </a:r>
            <a:r>
              <a:rPr lang="en-US" sz="800" dirty="0" smtClean="0"/>
              <a:t>http://www.merriam-webster.com/dictionary/technology</a:t>
            </a:r>
            <a:endParaRPr lang="en-US" sz="8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CE70AB-7570-4F8B-A653-1B31536612A3}" type="slidenum">
              <a:rPr lang="en-US"/>
              <a:pPr/>
              <a:t>12</a:t>
            </a:fld>
            <a:endParaRPr lang="en-US"/>
          </a:p>
        </p:txBody>
      </p:sp>
      <p:sp>
        <p:nvSpPr>
          <p:cNvPr id="70658" name="Rectangle 2"/>
          <p:cNvSpPr>
            <a:spLocks noGrp="1" noRot="1" noChangeAspect="1" noChangeArrowheads="1" noTextEdit="1"/>
          </p:cNvSpPr>
          <p:nvPr>
            <p:ph type="sldImg"/>
          </p:nvPr>
        </p:nvSpPr>
        <p:spPr>
          <a:xfrm>
            <a:off x="1066800" y="304800"/>
            <a:ext cx="4646613" cy="3486150"/>
          </a:xfrm>
          <a:ln/>
        </p:spPr>
      </p:sp>
      <p:sp>
        <p:nvSpPr>
          <p:cNvPr id="70659" name="Rectangle 3"/>
          <p:cNvSpPr>
            <a:spLocks noGrp="1" noChangeArrowheads="1"/>
          </p:cNvSpPr>
          <p:nvPr>
            <p:ph type="body" idx="1"/>
          </p:nvPr>
        </p:nvSpPr>
        <p:spPr>
          <a:xfrm>
            <a:off x="381000" y="3886201"/>
            <a:ext cx="6172200" cy="4712529"/>
          </a:xfrm>
        </p:spPr>
        <p:txBody>
          <a:bodyPr/>
          <a:lstStyle/>
          <a:p>
            <a:pPr>
              <a:lnSpc>
                <a:spcPct val="80000"/>
              </a:lnSpc>
            </a:pPr>
            <a:r>
              <a:rPr lang="en-US" dirty="0" smtClean="0"/>
              <a:t>Although agriculture has been the worlds largest industry for thousands of years, let’s only go back a little over</a:t>
            </a:r>
            <a:r>
              <a:rPr lang="en-US" baseline="0" dirty="0" smtClean="0"/>
              <a:t> </a:t>
            </a:r>
            <a:r>
              <a:rPr lang="en-US" dirty="0" smtClean="0"/>
              <a:t>100 years ago, to the beginning of the 1900s.  Farmers didn’t have machines to help them grow food -</a:t>
            </a:r>
            <a:r>
              <a:rPr lang="en-US" baseline="0" dirty="0" smtClean="0"/>
              <a:t> </a:t>
            </a:r>
            <a:r>
              <a:rPr lang="en-US" dirty="0" smtClean="0"/>
              <a:t>nearly everything was done by hand.</a:t>
            </a:r>
            <a:r>
              <a:rPr lang="en-US" baseline="0" dirty="0" smtClean="0"/>
              <a:t>  </a:t>
            </a:r>
            <a:r>
              <a:rPr lang="en-US" dirty="0" smtClean="0"/>
              <a:t>Because</a:t>
            </a:r>
            <a:r>
              <a:rPr lang="en-US" baseline="0" dirty="0" smtClean="0"/>
              <a:t> </a:t>
            </a:r>
            <a:r>
              <a:rPr lang="en-US" dirty="0" smtClean="0"/>
              <a:t>of this one farmer could only feed a limited number of people, usually just enough to feed their own family. This meant that almost half of the population were farmers. </a:t>
            </a:r>
          </a:p>
          <a:p>
            <a:pPr>
              <a:lnSpc>
                <a:spcPct val="80000"/>
              </a:lnSpc>
            </a:pPr>
            <a:endParaRPr lang="en-US" b="0" dirty="0" smtClean="0"/>
          </a:p>
          <a:p>
            <a:pPr>
              <a:lnSpc>
                <a:spcPct val="80000"/>
              </a:lnSpc>
            </a:pPr>
            <a:r>
              <a:rPr lang="en-US" b="1" dirty="0" smtClean="0">
                <a:solidFill>
                  <a:srgbClr val="FF0000"/>
                </a:solidFill>
              </a:rPr>
              <a:t>Activity</a:t>
            </a:r>
            <a:r>
              <a:rPr lang="en-US" b="1" baseline="0" dirty="0" smtClean="0">
                <a:solidFill>
                  <a:srgbClr val="FF0000"/>
                </a:solidFill>
              </a:rPr>
              <a:t> Option</a:t>
            </a:r>
            <a:endParaRPr lang="en-US" b="1" dirty="0" smtClean="0">
              <a:solidFill>
                <a:srgbClr val="FF0000"/>
              </a:solidFill>
            </a:endParaRPr>
          </a:p>
          <a:p>
            <a:pPr>
              <a:lnSpc>
                <a:spcPct val="80000"/>
              </a:lnSpc>
            </a:pPr>
            <a:r>
              <a:rPr lang="en-US" dirty="0" smtClean="0"/>
              <a:t>So how many students do we have in this classroom today? (Have half the students in the classroom stand up so they can visualize the large number of people.) You would all be farmers. So how has this changed over the last</a:t>
            </a:r>
            <a:r>
              <a:rPr lang="en-US" baseline="0" dirty="0" smtClean="0"/>
              <a:t> </a:t>
            </a:r>
            <a:r>
              <a:rPr lang="en-US" dirty="0" smtClean="0"/>
              <a:t>100 years.</a:t>
            </a:r>
          </a:p>
          <a:p>
            <a:pPr>
              <a:lnSpc>
                <a:spcPct val="80000"/>
              </a:lnSpc>
            </a:pPr>
            <a:endParaRPr lang="en-US" dirty="0" smtClean="0"/>
          </a:p>
          <a:p>
            <a:pPr>
              <a:lnSpc>
                <a:spcPct val="80000"/>
              </a:lnSpc>
            </a:pPr>
            <a:r>
              <a:rPr lang="en-US" dirty="0" smtClean="0"/>
              <a:t>30 years later in 1930, the number of farmers was down to 20% or 2 out of every 10 people. (do quick math and have 20% of the class stand up to help them visualize the change.)</a:t>
            </a:r>
          </a:p>
          <a:p>
            <a:pPr>
              <a:lnSpc>
                <a:spcPct val="80000"/>
              </a:lnSpc>
            </a:pPr>
            <a:endParaRPr lang="en-US" dirty="0" smtClean="0"/>
          </a:p>
          <a:p>
            <a:pPr>
              <a:lnSpc>
                <a:spcPct val="80000"/>
              </a:lnSpc>
            </a:pPr>
            <a:r>
              <a:rPr lang="en-US" dirty="0" smtClean="0"/>
              <a:t>Today, the number of farmers is down to 2% or 2 out of 100 people. In a group of 50 students only one of them would be a farmer.</a:t>
            </a:r>
          </a:p>
          <a:p>
            <a:pPr>
              <a:lnSpc>
                <a:spcPct val="80000"/>
              </a:lnSpc>
            </a:pPr>
            <a:endParaRPr lang="en-US" dirty="0" smtClean="0"/>
          </a:p>
          <a:p>
            <a:pPr>
              <a:lnSpc>
                <a:spcPct val="80000"/>
              </a:lnSpc>
            </a:pPr>
            <a:r>
              <a:rPr lang="en-US" dirty="0" smtClean="0"/>
              <a:t>So what does that mean about how much food 1 farmer produces? The number of people to feed isn’t going down, in fact it’s going up. The number of people one farmer feeds has increased from 10 in 1930 to 155 today.</a:t>
            </a:r>
          </a:p>
          <a:p>
            <a:pPr>
              <a:lnSpc>
                <a:spcPct val="80000"/>
              </a:lnSpc>
            </a:pPr>
            <a:endParaRPr lang="en-US" dirty="0" smtClean="0"/>
          </a:p>
          <a:p>
            <a:pPr>
              <a:lnSpc>
                <a:spcPct val="80000"/>
              </a:lnSpc>
            </a:pPr>
            <a:r>
              <a:rPr lang="en-US" dirty="0" smtClean="0"/>
              <a:t>100</a:t>
            </a:r>
            <a:r>
              <a:rPr lang="en-US" baseline="0" dirty="0" smtClean="0"/>
              <a:t> years ago, technology involved improvements in farming tools and machines.</a:t>
            </a:r>
            <a:r>
              <a:rPr lang="en-US" dirty="0" smtClean="0"/>
              <a:t> </a:t>
            </a:r>
          </a:p>
          <a:p>
            <a:pPr>
              <a:lnSpc>
                <a:spcPct val="80000"/>
              </a:lnSpc>
            </a:pPr>
            <a:endParaRPr lang="en-US" dirty="0" smtClean="0"/>
          </a:p>
          <a:p>
            <a:pPr>
              <a:lnSpc>
                <a:spcPct val="80000"/>
              </a:lnSpc>
              <a:buFontTx/>
              <a:buChar char="•"/>
            </a:pPr>
            <a:r>
              <a:rPr lang="en-US" b="1" i="1" dirty="0" smtClean="0"/>
              <a:t>1930s: 1 acre produced 30 bushels of corn, Today: 1 acre = 120 bushels of corn (A bushel is the size</a:t>
            </a:r>
            <a:r>
              <a:rPr lang="en-US" b="1" i="1" baseline="0" dirty="0" smtClean="0"/>
              <a:t> of an average round laundry basket)given proper climate some farmers can produce 200+bushels</a:t>
            </a:r>
            <a:endParaRPr lang="en-US" b="1" i="1" dirty="0" smtClean="0"/>
          </a:p>
          <a:p>
            <a:pPr>
              <a:lnSpc>
                <a:spcPct val="80000"/>
              </a:lnSpc>
              <a:buFontTx/>
              <a:buChar char="•"/>
            </a:pPr>
            <a:r>
              <a:rPr lang="en-US" b="1" i="1" dirty="0" smtClean="0"/>
              <a:t>1930s – one farmer fed 10 people, today’s farmer feeds 155</a:t>
            </a:r>
            <a:r>
              <a:rPr lang="en-US" b="1" i="1" baseline="0" dirty="0" smtClean="0"/>
              <a:t> </a:t>
            </a:r>
            <a:r>
              <a:rPr lang="en-US" b="1" i="1" dirty="0" smtClean="0"/>
              <a:t>people</a:t>
            </a:r>
          </a:p>
          <a:p>
            <a:pPr>
              <a:lnSpc>
                <a:spcPct val="80000"/>
              </a:lnSpc>
              <a:buFontTx/>
              <a:buChar char="•"/>
            </a:pPr>
            <a:r>
              <a:rPr lang="en-US" b="1" i="1" dirty="0" smtClean="0"/>
              <a:t>1930s It took 15-20 hours of labor to produce 100 bushels of corn, Today: 2.75 hours of labor produces the same amount.</a:t>
            </a:r>
          </a:p>
          <a:p>
            <a:pPr marL="171450" indent="-171450">
              <a:lnSpc>
                <a:spcPct val="80000"/>
              </a:lnSpc>
              <a:buFont typeface="Arial" pitchFamily="34" charset="0"/>
              <a:buChar char="•"/>
            </a:pPr>
            <a:r>
              <a:rPr lang="en-US" b="1" baseline="0" dirty="0" smtClean="0"/>
              <a:t>Exports.</a:t>
            </a:r>
            <a:r>
              <a:rPr lang="en-US" baseline="0" dirty="0" smtClean="0"/>
              <a:t> </a:t>
            </a:r>
            <a:r>
              <a:rPr lang="en-US" dirty="0" smtClean="0"/>
              <a:t>Because of new technology, today’s farmers produce more than enough food to feed the U.S. and have a lot left over.  We export (sell to other countries) close</a:t>
            </a:r>
            <a:r>
              <a:rPr lang="en-US" baseline="0" dirty="0" smtClean="0"/>
              <a:t> to </a:t>
            </a:r>
            <a:r>
              <a:rPr lang="en-US" dirty="0" smtClean="0"/>
              <a:t>$100</a:t>
            </a:r>
            <a:r>
              <a:rPr lang="en-US" baseline="0" dirty="0" smtClean="0"/>
              <a:t> </a:t>
            </a:r>
            <a:r>
              <a:rPr lang="en-US" dirty="0" smtClean="0"/>
              <a:t>Billion worth of </a:t>
            </a:r>
            <a:r>
              <a:rPr lang="en-US" dirty="0" err="1" smtClean="0"/>
              <a:t>ag</a:t>
            </a:r>
            <a:r>
              <a:rPr lang="en-US" dirty="0" smtClean="0"/>
              <a:t> products every year.  Because we produce so much more food today, Americans have the safest, most abundant food supply in the whole world – and at very little cost.  This is part of the reason that Americans are living healthier, longer lives.  </a:t>
            </a:r>
          </a:p>
          <a:p>
            <a:pPr>
              <a:lnSpc>
                <a:spcPct val="80000"/>
              </a:lnSpc>
              <a:buFontTx/>
              <a:buChar char="•"/>
            </a:pPr>
            <a:r>
              <a:rPr lang="en-US" b="1" i="1" dirty="0" smtClean="0"/>
              <a:t>The average life expectancy in the U.S. today is 78.5 years, up from 47 years in 1900.</a:t>
            </a:r>
          </a:p>
          <a:p>
            <a:pPr>
              <a:lnSpc>
                <a:spcPct val="80000"/>
              </a:lnSpc>
            </a:pPr>
            <a:r>
              <a:rPr lang="en-US" dirty="0" smtClean="0"/>
              <a:t>Let’s take a look at how some things have changed over the years…</a:t>
            </a:r>
          </a:p>
          <a:p>
            <a:pPr>
              <a:lnSpc>
                <a:spcPct val="80000"/>
              </a:lnSpc>
            </a:pPr>
            <a:endParaRPr lang="en-US" dirty="0" smtClean="0"/>
          </a:p>
          <a:p>
            <a:pPr>
              <a:lnSpc>
                <a:spcPct val="80000"/>
              </a:lnSpc>
            </a:pPr>
            <a:r>
              <a:rPr lang="en-US" sz="800" dirty="0" smtClean="0"/>
              <a:t>SOURCES:</a:t>
            </a:r>
          </a:p>
          <a:p>
            <a:pPr>
              <a:lnSpc>
                <a:spcPct val="80000"/>
              </a:lnSpc>
            </a:pPr>
            <a:r>
              <a:rPr lang="en-US" sz="800" dirty="0" smtClean="0"/>
              <a:t>Agriculture</a:t>
            </a:r>
            <a:r>
              <a:rPr lang="en-US" sz="800" baseline="0" dirty="0" smtClean="0"/>
              <a:t> in the Classroom , “Growing a Nation, the Story of American Agriculture” - </a:t>
            </a:r>
            <a:r>
              <a:rPr lang="en-US" sz="800" dirty="0" smtClean="0"/>
              <a:t>http://www.agclassroom.org/gan/timeline/farm_tech.htm</a:t>
            </a:r>
          </a:p>
          <a:p>
            <a:pPr>
              <a:lnSpc>
                <a:spcPct val="80000"/>
              </a:lnSpc>
            </a:pPr>
            <a:r>
              <a:rPr lang="en-US" sz="800" dirty="0" smtClean="0"/>
              <a:t>North Carolina Cooperative Extension – “Farmers Feed Us All” - http://lee.ces.ncsu.edu/2011/11/farmers-feed-us-all/</a:t>
            </a:r>
          </a:p>
          <a:p>
            <a:pPr>
              <a:lnSpc>
                <a:spcPct val="80000"/>
              </a:lnSpc>
            </a:pPr>
            <a:r>
              <a:rPr lang="en-US" sz="800" dirty="0" smtClean="0"/>
              <a:t>Centers for Disease control and Prevention - </a:t>
            </a:r>
            <a:r>
              <a:rPr lang="en-US" sz="800" dirty="0" smtClean="0">
                <a:hlinkClick r:id="rId3"/>
              </a:rPr>
              <a:t>http://www.cdc.gov/nchs/fastats/lifexpec.htm</a:t>
            </a:r>
            <a:endParaRPr lang="en-US" sz="800" dirty="0" smtClean="0"/>
          </a:p>
          <a:p>
            <a:pPr>
              <a:lnSpc>
                <a:spcPct val="80000"/>
              </a:lnSpc>
            </a:pPr>
            <a:r>
              <a:rPr lang="en-US" sz="800" dirty="0" smtClean="0"/>
              <a:t>http://www.agweb.com/farmersfeedingtheworld/farming_matters.aspx</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A9FE0-30C4-4E55-8C20-D616FDFFDEFB}" type="slidenum">
              <a:rPr lang="en-US"/>
              <a:pPr/>
              <a:t>13</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457200" y="4415912"/>
            <a:ext cx="5943600" cy="4651888"/>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The soil must</a:t>
            </a:r>
            <a:r>
              <a:rPr lang="en-US" sz="1200" baseline="0" dirty="0" smtClean="0"/>
              <a:t> be prepared before planting can take place. </a:t>
            </a:r>
            <a:r>
              <a:rPr lang="en-US" sz="1200" dirty="0" smtClean="0"/>
              <a:t>Ancient agronomists (or farmers) used to break up the soil with sticks or hoes until the first “plow” was invented in 6,000 BC. Horses or mules were used to pull the early plows. Over the centuries, the ancient plow eventually developed into today’s plows (pictured) to turn the soil and prepare the land for planting seeds.</a:t>
            </a:r>
            <a:r>
              <a:rPr lang="en-US" sz="1200" baseline="0" dirty="0" smtClean="0"/>
              <a:t>  This gets rid of the weeds that could crowd out the crop or compete with it for water and nutrients.  There are three major categories of tillage methods:  </a:t>
            </a:r>
            <a:r>
              <a:rPr lang="en-US" sz="1200" b="1" baseline="0" dirty="0" smtClean="0"/>
              <a:t>Conventional</a:t>
            </a:r>
            <a:r>
              <a:rPr lang="en-US" sz="1200" baseline="0" dirty="0" smtClean="0"/>
              <a:t> which uses a moldboard plow (pictured bottom left) and leaves minimal organic matter, </a:t>
            </a:r>
            <a:r>
              <a:rPr lang="en-US" sz="1200" b="1" baseline="0" dirty="0" smtClean="0"/>
              <a:t>Reduced Tillage </a:t>
            </a:r>
            <a:r>
              <a:rPr lang="en-US" sz="1200" baseline="0" dirty="0" smtClean="0"/>
              <a:t>which uses a chisel plow (pictured top left and right) and leaves 15-30% organic matter and </a:t>
            </a:r>
            <a:r>
              <a:rPr lang="en-US" sz="1200" b="1" baseline="0" dirty="0" smtClean="0"/>
              <a:t>Conservation Tillage </a:t>
            </a:r>
            <a:r>
              <a:rPr lang="en-US" sz="1200" baseline="0" dirty="0" smtClean="0"/>
              <a:t>leaving the most organic matter, at least 30%.  The less the farmer tills and the more organic matter in the soil the less erodible the soil becomes and it holds more water.  Herbicides may be used in all of these methods to kill weeds as well.  The best time for tillage is just before planting (in order to minimize erosion) however, rainy spring weather can make it difficult to get equipment in the field as early as the farmers needs to optimize his yield.</a:t>
            </a:r>
          </a:p>
          <a:p>
            <a:endParaRPr lang="en-US" sz="1200" baseline="0" dirty="0" smtClean="0"/>
          </a:p>
          <a:p>
            <a:r>
              <a:rPr lang="en-US" sz="800" baseline="0" dirty="0" smtClean="0"/>
              <a:t>Source:</a:t>
            </a:r>
          </a:p>
          <a:p>
            <a:r>
              <a:rPr lang="en-US" sz="800" baseline="0" dirty="0" smtClean="0"/>
              <a:t>www.epa.gov/agriculture/ag101/cropsoil.html</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dirty="0" smtClean="0"/>
              <a:t>http://www.machine-history.com/The%20Plow</a:t>
            </a:r>
          </a:p>
          <a:p>
            <a:endParaRPr 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E259B-96F4-4639-8249-4AF7762A75DE}" type="slidenum">
              <a:rPr lang="en-US"/>
              <a:pPr/>
              <a:t>14</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457200" y="4415913"/>
            <a:ext cx="6019800" cy="4182817"/>
          </a:xfrm>
        </p:spPr>
        <p:txBody>
          <a:bodyPr/>
          <a:lstStyle/>
          <a:p>
            <a:r>
              <a:rPr lang="en-US" dirty="0" smtClean="0"/>
              <a:t>After cultivating (turning) the soil, the farmer’s next step is to plant the seeds.  Planting involves digging a straight line or trench, dropping the seeds at precise increments, then covering them up again with soil.</a:t>
            </a:r>
            <a:r>
              <a:rPr lang="en-US" baseline="0" dirty="0" smtClean="0"/>
              <a:t>  F</a:t>
            </a:r>
            <a:r>
              <a:rPr lang="en-US" dirty="0" smtClean="0"/>
              <a:t>armers used to have to dig individual holes, drop the seeds in by hand and cover them up again.  Can you imagine how long it would take to plant a single acre (which is the size of a football field) of corn?  What about thousands of acres, which is the size of some of today’s large farms.</a:t>
            </a:r>
          </a:p>
          <a:p>
            <a:endParaRPr lang="en-US" dirty="0" smtClean="0"/>
          </a:p>
          <a:p>
            <a:r>
              <a:rPr lang="en-US" dirty="0" smtClean="0"/>
              <a:t>With the invention of the tractor, planting became somewhat easier (the</a:t>
            </a:r>
            <a:r>
              <a:rPr lang="en-US" baseline="0" dirty="0" smtClean="0"/>
              <a:t> small picture to the right), but it still took a long time.</a:t>
            </a:r>
            <a:r>
              <a:rPr lang="en-US" dirty="0" smtClean="0"/>
              <a:t>  Today’s planters can automatically plant many</a:t>
            </a:r>
            <a:r>
              <a:rPr lang="en-US" baseline="0" dirty="0" smtClean="0"/>
              <a:t> rows </a:t>
            </a:r>
            <a:r>
              <a:rPr lang="en-US" dirty="0" smtClean="0"/>
              <a:t>at a time at a much faster speed.</a:t>
            </a:r>
          </a:p>
          <a:p>
            <a:endParaRPr lang="en-US" dirty="0" smtClean="0"/>
          </a:p>
          <a:p>
            <a:r>
              <a:rPr lang="en-US" sz="800" dirty="0" smtClean="0"/>
              <a:t>SOURCE:</a:t>
            </a:r>
          </a:p>
          <a:p>
            <a:r>
              <a:rPr lang="en-US" sz="800" dirty="0" smtClean="0"/>
              <a:t>http://www.epa.gov/agriculture/ag101/cropplanting.html</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10A187-D3A0-4042-8C03-73FB8BAF5CC9}" type="slidenum">
              <a:rPr lang="en-US"/>
              <a:pPr/>
              <a:t>15</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914400" y="4415913"/>
            <a:ext cx="5257800" cy="4631320"/>
          </a:xfrm>
        </p:spPr>
        <p:txBody>
          <a:bodyPr/>
          <a:lstStyle/>
          <a:p>
            <a:pPr algn="l"/>
            <a:r>
              <a:rPr lang="en-US" baseline="0" dirty="0" smtClean="0"/>
              <a:t>From planting to harvest it may take 4 months before a crop is mature enough to harvest. In those four months the farmer faces a lot of challenges to produce a healthy crop. The main challenge are pests. Pests can be</a:t>
            </a:r>
            <a:r>
              <a:rPr lang="en-US" dirty="0" smtClean="0"/>
              <a:t> swarms of hungry insects, weeds and/or disease. T</a:t>
            </a:r>
            <a:r>
              <a:rPr lang="en-US" baseline="0" dirty="0" smtClean="0"/>
              <a:t>echnology in the form of chemistry helps the farmer tackle these problems. Scientists have developed </a:t>
            </a:r>
            <a:r>
              <a:rPr lang="en-US" dirty="0" smtClean="0"/>
              <a:t>PESTICIDES. Pesticides are chemicals that farmers spray onto their crops that eliminate pesky bugs and worms, prevent weeds and disease. </a:t>
            </a:r>
          </a:p>
          <a:p>
            <a:pPr algn="l"/>
            <a:endParaRPr lang="en-US" baseline="0" dirty="0" smtClean="0"/>
          </a:p>
          <a:p>
            <a:pPr algn="l"/>
            <a:r>
              <a:rPr lang="en-US" baseline="0" dirty="0" smtClean="0"/>
              <a:t>Insecticides, fungicides and herbicides are all crop protection products.  Insecticides are used to control insect pests.  Fungicides deal with the fungi or </a:t>
            </a:r>
            <a:r>
              <a:rPr lang="en-US" baseline="0" dirty="0" err="1" smtClean="0"/>
              <a:t>moulds</a:t>
            </a:r>
            <a:r>
              <a:rPr lang="en-US" baseline="0" dirty="0" smtClean="0"/>
              <a:t> that affect seed germination, crop growth and the quality of the harvested produce.  Herbicides control plant pests like chickweed, cleavers and </a:t>
            </a:r>
            <a:r>
              <a:rPr lang="en-US" baseline="0" dirty="0" err="1" smtClean="0"/>
              <a:t>blackgrass</a:t>
            </a:r>
            <a:r>
              <a:rPr lang="en-US" baseline="0" dirty="0" smtClean="0"/>
              <a:t> that rob the crop plant of light, water and food.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Irish potato famine in the mid 1800’s was caused by a fungus that destroyed</a:t>
            </a:r>
            <a:r>
              <a:rPr lang="en-US" baseline="0" dirty="0" smtClean="0"/>
              <a:t> half of the potato crop in Ireland. </a:t>
            </a:r>
            <a:r>
              <a:rPr lang="en-US" dirty="0" smtClean="0"/>
              <a:t> Potatoes</a:t>
            </a:r>
            <a:r>
              <a:rPr lang="en-US" baseline="0" dirty="0" smtClean="0"/>
              <a:t> were such a major part of their diet that without them many people starved or had to leave Ireland due to lack of food. That fungus </a:t>
            </a:r>
            <a:r>
              <a:rPr lang="en-US" dirty="0" smtClean="0"/>
              <a:t>still exists today, but is kept</a:t>
            </a:r>
            <a:r>
              <a:rPr lang="en-US" baseline="0" dirty="0" smtClean="0"/>
              <a:t> under control</a:t>
            </a:r>
            <a:r>
              <a:rPr lang="en-US" dirty="0" smtClean="0"/>
              <a:t> through the use of fungicides.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Pesticides</a:t>
            </a:r>
            <a:r>
              <a:rPr lang="en-US" baseline="0" dirty="0" smtClean="0"/>
              <a:t> can be applied to fields or seeds before planting, to harvested produce or during processing, packing and transport.  The very nature of these products make them toxic but only against the targets at which they are aimed.  Modern crop protection products are specifically designed to be safe-not harmful to people that come into contact with them during manufacturing, application or at consumption of the food.  They are to be specific, to only be effective against the diseases, insects and weeds they are aimed and short-lived after having the desired effect, they should break down easily into simple, harmless chemical components without harmful impact to the environment.</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Today even with the help of pesticides 20-40% of crops are lost to pests. Without</a:t>
            </a:r>
            <a:r>
              <a:rPr lang="en-US" baseline="0" dirty="0" smtClean="0"/>
              <a:t> pesticides farmers could lose almost 3/4 of their crop.</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PICTURE: Corn Borer (Center)</a:t>
            </a:r>
          </a:p>
          <a:p>
            <a:pPr algn="l"/>
            <a:endParaRPr lang="en-US" sz="800" dirty="0" smtClean="0"/>
          </a:p>
          <a:p>
            <a:pPr algn="l"/>
            <a:r>
              <a:rPr lang="en-US" sz="800" dirty="0" smtClean="0"/>
              <a:t>SOURCE:</a:t>
            </a:r>
            <a:r>
              <a:rPr lang="en-US" sz="800" baseline="0" dirty="0" smtClean="0"/>
              <a:t>  </a:t>
            </a:r>
          </a:p>
          <a:p>
            <a:pPr algn="l"/>
            <a:r>
              <a:rPr lang="en-US" sz="800" baseline="0" dirty="0" smtClean="0"/>
              <a:t>http://www.ecpa.eu/page/what-pest</a:t>
            </a:r>
          </a:p>
          <a:p>
            <a:pPr algn="l"/>
            <a:r>
              <a:rPr lang="en-US" sz="800" baseline="0" dirty="0" smtClean="0"/>
              <a:t>http://www.croplifeamerica.org/crop-protection/benefits/increase-food-production</a:t>
            </a:r>
          </a:p>
          <a:p>
            <a:pPr algn="l"/>
            <a:endParaRPr lang="en-US" baseline="0" dirty="0" smtClean="0"/>
          </a:p>
          <a:p>
            <a:pPr algn="l"/>
            <a:endParaRPr lang="en-US" baseline="0" dirty="0" smtClean="0"/>
          </a:p>
          <a:p>
            <a:pPr algn="l"/>
            <a:endParaRPr lang="en-US" baseline="0" dirty="0" smtClean="0"/>
          </a:p>
          <a:p>
            <a:pPr algn="l"/>
            <a:endParaRPr lang="en-US" baseline="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farmers use the </a:t>
            </a:r>
            <a:r>
              <a:rPr lang="en-US" u="none" dirty="0" smtClean="0"/>
              <a:t>most efficient </a:t>
            </a:r>
            <a:r>
              <a:rPr lang="en-US" dirty="0" smtClean="0"/>
              <a:t>amount and the best crop protection products possible, farmers use a technology that may look more like Star Trek than farming. It’s called “precision agriculture”,  and is made possible by the use of Global Positioning Satellites (or GPS for short). Precision agriculture uses satellites in outer space to pinpoint locations on fields so information from these spots on fields can be recorded over time.</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Using precision agriculture and GPS technology allows a farmer to be more productive and efficient.</a:t>
            </a:r>
            <a:r>
              <a:rPr lang="en-US" baseline="0" dirty="0" smtClean="0"/>
              <a:t>  Farmers can pinpoint problems areas in crops for future management decisions and input recommendations.  They can be more precise in pesticide application and better control the dispersion of those chemicals.  Where farmers may once have treated an entire field uniformly, they are now seeing benefits of micromanaging their fields.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endParaRPr lang="en-US" dirty="0" smtClean="0"/>
          </a:p>
          <a:p>
            <a:r>
              <a:rPr lang="en-US" sz="800" dirty="0" smtClean="0"/>
              <a:t>SOURCE:</a:t>
            </a:r>
          </a:p>
          <a:p>
            <a:r>
              <a:rPr lang="en-US" sz="800" dirty="0" smtClean="0"/>
              <a:t>http://www.gps.gov/applications/agriculture/</a:t>
            </a:r>
          </a:p>
          <a:p>
            <a:r>
              <a:rPr lang="en-US" sz="800" dirty="0" smtClean="0"/>
              <a:t>http://cropwatch.unl.edu/web/ssm/home</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6A6090D-808C-4F8B-AB0B-2117E03D053F}" type="slidenum">
              <a:rPr lang="en-US" smtClean="0"/>
              <a:pPr/>
              <a:t>16</a:t>
            </a:fld>
            <a:endParaRPr lang="en-US"/>
          </a:p>
        </p:txBody>
      </p:sp>
    </p:spTree>
    <p:extLst>
      <p:ext uri="{BB962C8B-B14F-4D97-AF65-F5344CB8AC3E}">
        <p14:creationId xmlns:p14="http://schemas.microsoft.com/office/powerpoint/2010/main" val="952414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38FD7-4922-4C70-9CD7-888D748B4E38}" type="slidenum">
              <a:rPr lang="en-US"/>
              <a:pPr/>
              <a:t>17</a:t>
            </a:fld>
            <a:endParaRPr lang="en-US"/>
          </a:p>
        </p:txBody>
      </p:sp>
      <p:sp>
        <p:nvSpPr>
          <p:cNvPr id="55298" name="Rectangle 1026"/>
          <p:cNvSpPr>
            <a:spLocks noGrp="1" noRot="1" noChangeAspect="1" noChangeArrowheads="1" noTextEdit="1"/>
          </p:cNvSpPr>
          <p:nvPr>
            <p:ph type="sldImg"/>
          </p:nvPr>
        </p:nvSpPr>
        <p:spPr>
          <a:ln/>
        </p:spPr>
      </p:sp>
      <p:sp>
        <p:nvSpPr>
          <p:cNvPr id="55299" name="Rectangle 1027"/>
          <p:cNvSpPr>
            <a:spLocks noGrp="1" noChangeArrowheads="1"/>
          </p:cNvSpPr>
          <p:nvPr>
            <p:ph type="body" idx="1"/>
          </p:nvPr>
        </p:nvSpPr>
        <p:spPr>
          <a:xfrm>
            <a:off x="457200" y="4415911"/>
            <a:ext cx="5867401" cy="4708482"/>
          </a:xfrm>
        </p:spPr>
        <p:txBody>
          <a:bodyPr/>
          <a:lstStyle/>
          <a:p>
            <a:pPr algn="just"/>
            <a:r>
              <a:rPr lang="en-US" b="1" dirty="0" smtClean="0"/>
              <a:t>Biotechnology </a:t>
            </a:r>
            <a:r>
              <a:rPr lang="en-US" dirty="0" smtClean="0"/>
              <a:t>is a very scientific sounding word -  but it’s easy to figure out what it means if you look closely:</a:t>
            </a:r>
          </a:p>
          <a:p>
            <a:pPr algn="just"/>
            <a:r>
              <a:rPr lang="en-US" dirty="0" smtClean="0"/>
              <a:t>BIO means the study of LIVING THINGS</a:t>
            </a:r>
          </a:p>
          <a:p>
            <a:pPr algn="just"/>
            <a:r>
              <a:rPr lang="en-US" dirty="0" smtClean="0"/>
              <a:t>TECHNOLOGY, as we discussed, means new scientific discoveries used to solve problems.</a:t>
            </a:r>
          </a:p>
          <a:p>
            <a:pPr algn="just"/>
            <a:r>
              <a:rPr lang="en-US" dirty="0" smtClean="0"/>
              <a:t>So Biotechnology means – using scientific discoveries about living things to solve problems.</a:t>
            </a:r>
          </a:p>
          <a:p>
            <a:pPr algn="just"/>
            <a:r>
              <a:rPr lang="en-US" dirty="0" smtClean="0"/>
              <a:t>And that’s just what biotechnology is doing for agriculture right now.  We’ve talked about the problems of global population and world hunger.  Using Biotechnology, scientists are discovering new ways to solve these problems.</a:t>
            </a:r>
          </a:p>
          <a:p>
            <a:pPr algn="just"/>
            <a:r>
              <a:rPr lang="en-US" b="1" dirty="0" smtClean="0"/>
              <a:t>Here’s how:</a:t>
            </a:r>
          </a:p>
          <a:p>
            <a:pPr algn="just"/>
            <a:r>
              <a:rPr lang="en-US" dirty="0" smtClean="0"/>
              <a:t>Scientists have found a way to IDENTIFY genes that make crops healthy, strong and nutritious.  Then they take these genes and insert them into other “baby” crop plants so that the baby crop plants can grow strong and produce healthy, nutritious foods in large amounts. </a:t>
            </a:r>
          </a:p>
          <a:p>
            <a:pPr algn="just"/>
            <a:r>
              <a:rPr lang="en-US" dirty="0" smtClean="0"/>
              <a:t>By using biotechnology in this way, scientists are helping American farmers grow more food on less land  – which keeps the cost of food very low in the U.S. </a:t>
            </a:r>
          </a:p>
          <a:p>
            <a:pPr algn="just"/>
            <a:r>
              <a:rPr lang="en-US" dirty="0" smtClean="0"/>
              <a:t>Also, scientists are helping farmers in other countries grow healthy crops that produce lots of nutritious food which will help fight hunger and malnutrition among their people.</a:t>
            </a:r>
          </a:p>
          <a:p>
            <a:endParaRPr lang="en-US" dirty="0" smtClean="0">
              <a:solidFill>
                <a:srgbClr val="DD2C0F"/>
              </a:solidFill>
            </a:endParaRPr>
          </a:p>
          <a:p>
            <a:r>
              <a:rPr lang="en-US" sz="800" dirty="0" smtClean="0">
                <a:solidFill>
                  <a:srgbClr val="DD2C0F"/>
                </a:solidFill>
              </a:rPr>
              <a:t>SOURCE:</a:t>
            </a:r>
          </a:p>
          <a:p>
            <a:r>
              <a:rPr lang="en-US" sz="800" b="0" dirty="0" smtClean="0"/>
              <a:t>Council for</a:t>
            </a:r>
            <a:r>
              <a:rPr lang="en-US" sz="800" b="0" baseline="0" dirty="0" smtClean="0"/>
              <a:t> biotechnology Information -http://www.whybiotech.com/resources/factsheets_agbiotech.asp</a:t>
            </a:r>
            <a:endParaRPr lang="en-US" sz="800" b="0" dirty="0" smtClean="0"/>
          </a:p>
          <a:p>
            <a:pPr algn="just"/>
            <a:endParaRPr lang="en-US" b="1" dirty="0" smtClean="0"/>
          </a:p>
          <a:p>
            <a:pPr algn="just"/>
            <a:endParaRPr lang="en-US" b="1"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2CBDAC-EBF2-491D-BDD8-2F755B7FC9D3}" type="slidenum">
              <a:rPr lang="en-US"/>
              <a:pPr/>
              <a:t>18</a:t>
            </a:fld>
            <a:endParaRPr lang="en-US"/>
          </a:p>
        </p:txBody>
      </p:sp>
      <p:sp>
        <p:nvSpPr>
          <p:cNvPr id="96258" name="Rectangle 2"/>
          <p:cNvSpPr>
            <a:spLocks noGrp="1" noRot="1" noChangeAspect="1" noChangeArrowheads="1" noTextEdit="1"/>
          </p:cNvSpPr>
          <p:nvPr>
            <p:ph type="sldImg"/>
          </p:nvPr>
        </p:nvSpPr>
        <p:spPr>
          <a:xfrm>
            <a:off x="1066800" y="457200"/>
            <a:ext cx="4646613" cy="3486150"/>
          </a:xfrm>
          <a:ln/>
        </p:spPr>
      </p:sp>
      <p:sp>
        <p:nvSpPr>
          <p:cNvPr id="96259" name="Rectangle 3"/>
          <p:cNvSpPr>
            <a:spLocks noGrp="1" noChangeArrowheads="1"/>
          </p:cNvSpPr>
          <p:nvPr>
            <p:ph type="body" idx="1"/>
          </p:nvPr>
        </p:nvSpPr>
        <p:spPr>
          <a:xfrm>
            <a:off x="457200" y="4114800"/>
            <a:ext cx="6019800" cy="4182817"/>
          </a:xfrm>
        </p:spPr>
        <p:txBody>
          <a:bodyPr/>
          <a:lstStyle/>
          <a:p>
            <a:r>
              <a:rPr lang="en-US" dirty="0" smtClean="0">
                <a:solidFill>
                  <a:schemeClr val="tx1">
                    <a:lumMod val="95000"/>
                    <a:lumOff val="5000"/>
                  </a:schemeClr>
                </a:solidFill>
              </a:rPr>
              <a:t>Before a pesticide may be used on a food commodity, it must be approved for that use by EPA</a:t>
            </a:r>
            <a:r>
              <a:rPr lang="en-US" baseline="0" dirty="0" smtClean="0">
                <a:solidFill>
                  <a:schemeClr val="tx1">
                    <a:lumMod val="95000"/>
                    <a:lumOff val="5000"/>
                  </a:schemeClr>
                </a:solidFill>
              </a:rPr>
              <a:t> (Environmental Protection Agency) which is part of the US government that controls pesticide approval.  </a:t>
            </a:r>
            <a:r>
              <a:rPr lang="en-US" dirty="0" smtClean="0">
                <a:solidFill>
                  <a:schemeClr val="tx1">
                    <a:lumMod val="95000"/>
                    <a:lumOff val="5000"/>
                  </a:schemeClr>
                </a:solidFill>
              </a:rPr>
              <a:t>Hundreds of tests are performed to determine that the product or its residues on foods</a:t>
            </a:r>
            <a:r>
              <a:rPr lang="en-US" baseline="0" dirty="0" smtClean="0">
                <a:solidFill>
                  <a:schemeClr val="tx1">
                    <a:lumMod val="95000"/>
                    <a:lumOff val="5000"/>
                  </a:schemeClr>
                </a:solidFill>
              </a:rPr>
              <a:t> </a:t>
            </a:r>
            <a:r>
              <a:rPr lang="en-US" dirty="0" smtClean="0">
                <a:solidFill>
                  <a:schemeClr val="tx1">
                    <a:lumMod val="95000"/>
                    <a:lumOff val="5000"/>
                  </a:schemeClr>
                </a:solidFill>
              </a:rPr>
              <a:t>will not present unreasonable risks to people, wildlife, fish, and plants. The EPA not only reviews and approves new pesticide products and uses before they come to market, but is systematically reviewing all older pesticides registered before November 1984 to ensure that they meet current testing and safety standards. In addition, the FQPA (Food Quality</a:t>
            </a:r>
            <a:r>
              <a:rPr lang="en-US" baseline="0" dirty="0" smtClean="0">
                <a:solidFill>
                  <a:schemeClr val="tx1">
                    <a:lumMod val="95000"/>
                    <a:lumOff val="5000"/>
                  </a:schemeClr>
                </a:solidFill>
              </a:rPr>
              <a:t> Protection Act) has </a:t>
            </a:r>
            <a:r>
              <a:rPr lang="en-US" dirty="0" smtClean="0">
                <a:solidFill>
                  <a:schemeClr val="tx1">
                    <a:lumMod val="95000"/>
                    <a:lumOff val="5000"/>
                  </a:schemeClr>
                </a:solidFill>
              </a:rPr>
              <a:t>a registration review program that will require all pesticides on the market to be evaluated at least every 15 years to ensure that they meet current safety standards. EPA has the authority to limit the amount of pesticide applied, restrict the frequency or location of application, or require the use of specially trained, certified applicators. </a:t>
            </a:r>
            <a:endParaRPr lang="en-US" sz="1200" dirty="0" smtClean="0">
              <a:solidFill>
                <a:schemeClr val="tx1">
                  <a:lumMod val="95000"/>
                  <a:lumOff val="5000"/>
                </a:schemeClr>
              </a:solidFill>
            </a:endParaRPr>
          </a:p>
          <a:p>
            <a:endParaRPr lang="en-US" sz="1200" dirty="0" smtClean="0">
              <a:solidFill>
                <a:schemeClr val="tx1">
                  <a:lumMod val="95000"/>
                  <a:lumOff val="5000"/>
                </a:schemeClr>
              </a:solidFill>
            </a:endParaRPr>
          </a:p>
          <a:p>
            <a:r>
              <a:rPr lang="en-US" sz="1200" dirty="0" smtClean="0">
                <a:solidFill>
                  <a:schemeClr val="tx1">
                    <a:lumMod val="95000"/>
                    <a:lumOff val="5000"/>
                  </a:schemeClr>
                </a:solidFill>
              </a:rPr>
              <a:t>Source:</a:t>
            </a:r>
          </a:p>
          <a:p>
            <a:r>
              <a:rPr lang="en-US" sz="1200" dirty="0" smtClean="0">
                <a:solidFill>
                  <a:schemeClr val="tx1">
                    <a:lumMod val="95000"/>
                    <a:lumOff val="5000"/>
                  </a:schemeClr>
                </a:solidFill>
              </a:rPr>
              <a:t>http://www.epa.gov/pesticides/factsheets/securty.htm </a:t>
            </a:r>
            <a:endParaRPr lang="en-US" baseline="0" dirty="0" smtClean="0">
              <a:solidFill>
                <a:schemeClr val="tx1">
                  <a:lumMod val="95000"/>
                  <a:lumOff val="5000"/>
                </a:schemeClr>
              </a:solidFill>
            </a:endParaRPr>
          </a:p>
          <a:p>
            <a:endParaRPr lang="en-US" baseline="0" dirty="0" smtClean="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154025-DF5A-4DEB-A0CE-B37920BDA4EB}" type="slidenum">
              <a:rPr lang="en-US"/>
              <a:pPr/>
              <a:t>19</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xfrm>
            <a:off x="609602" y="4415914"/>
            <a:ext cx="5791200" cy="4182817"/>
          </a:xfrm>
        </p:spPr>
        <p:txBody>
          <a:bodyPr/>
          <a:lstStyle/>
          <a:p>
            <a:r>
              <a:rPr lang="en-US" sz="1050" dirty="0"/>
              <a:t>Once the crops are mature, they are harvested or picked. </a:t>
            </a:r>
            <a:r>
              <a:rPr lang="en-US" sz="1050" dirty="0" smtClean="0"/>
              <a:t>Harvesting crops involves getting the crop out of the field and transported to market.  During </a:t>
            </a:r>
            <a:r>
              <a:rPr lang="en-US" sz="1050" dirty="0"/>
              <a:t>the months of September – November, farmers are harvesting their crops as quickly as possible before the on-set of winter</a:t>
            </a:r>
            <a:r>
              <a:rPr lang="en-US" sz="1050" dirty="0" smtClean="0"/>
              <a:t>.</a:t>
            </a:r>
            <a:r>
              <a:rPr lang="en-US" sz="1050" b="1" dirty="0" smtClean="0"/>
              <a:t> </a:t>
            </a:r>
          </a:p>
          <a:p>
            <a:r>
              <a:rPr lang="en-US" sz="1050" b="1" u="sng" dirty="0" smtClean="0"/>
              <a:t>Crop</a:t>
            </a:r>
            <a:r>
              <a:rPr lang="en-US" sz="1050" b="0" u="sng" baseline="0" dirty="0" smtClean="0"/>
              <a:t> </a:t>
            </a:r>
            <a:r>
              <a:rPr lang="en-US" sz="1050" b="1" u="sng" dirty="0" smtClean="0"/>
              <a:t>Typical harvest period (in eastern corn belt)</a:t>
            </a:r>
            <a:endParaRPr lang="en-US" sz="1050" u="sng" dirty="0" smtClean="0"/>
          </a:p>
          <a:p>
            <a:r>
              <a:rPr lang="en-US" sz="1050" dirty="0" smtClean="0"/>
              <a:t>Corn – grain		October 7 to November 3</a:t>
            </a:r>
          </a:p>
          <a:p>
            <a:r>
              <a:rPr lang="en-US" sz="1050" dirty="0" smtClean="0"/>
              <a:t>Corn - silage 		September 1 to October 15 </a:t>
            </a:r>
          </a:p>
          <a:p>
            <a:r>
              <a:rPr lang="en-US" sz="1050" dirty="0" smtClean="0"/>
              <a:t>Soybeans 		October 1 to October 20</a:t>
            </a:r>
          </a:p>
          <a:p>
            <a:r>
              <a:rPr lang="en-US" sz="1050" dirty="0" smtClean="0"/>
              <a:t>Wheat (spring) 	August 14 to September 1 </a:t>
            </a:r>
          </a:p>
          <a:p>
            <a:r>
              <a:rPr lang="en-US" sz="1050" dirty="0" smtClean="0"/>
              <a:t>Wheat (winter) 	June 15 to July 15 </a:t>
            </a:r>
          </a:p>
          <a:p>
            <a:r>
              <a:rPr lang="en-US" sz="1050" dirty="0" smtClean="0"/>
              <a:t>Hay 		Usually 3 cuttings from May 15 to Sept. 30</a:t>
            </a:r>
            <a:endParaRPr lang="en-US" sz="1050" dirty="0"/>
          </a:p>
          <a:p>
            <a:pPr algn="just">
              <a:lnSpc>
                <a:spcPct val="90000"/>
              </a:lnSpc>
            </a:pPr>
            <a:endParaRPr lang="en-US" sz="1050" dirty="0"/>
          </a:p>
          <a:p>
            <a:pPr algn="just">
              <a:lnSpc>
                <a:spcPct val="90000"/>
              </a:lnSpc>
            </a:pPr>
            <a:r>
              <a:rPr lang="en-US" sz="1050" dirty="0"/>
              <a:t>The invention of the combine completely changed agriculture all together.  The </a:t>
            </a:r>
            <a:r>
              <a:rPr lang="en-US" sz="1050" dirty="0" smtClean="0"/>
              <a:t>combines </a:t>
            </a:r>
            <a:r>
              <a:rPr lang="en-US" sz="1050" dirty="0"/>
              <a:t>farmers use today </a:t>
            </a:r>
            <a:r>
              <a:rPr lang="en-US" sz="1050" dirty="0" smtClean="0"/>
              <a:t>are</a:t>
            </a:r>
            <a:r>
              <a:rPr lang="en-US" sz="1050" baseline="0" dirty="0" smtClean="0"/>
              <a:t>  large </a:t>
            </a:r>
            <a:r>
              <a:rPr lang="en-US" sz="1050" dirty="0" smtClean="0"/>
              <a:t>machines </a:t>
            </a:r>
            <a:r>
              <a:rPr lang="en-US" sz="1050" dirty="0"/>
              <a:t>that </a:t>
            </a:r>
            <a:r>
              <a:rPr lang="en-US" sz="1050" dirty="0" smtClean="0"/>
              <a:t>are</a:t>
            </a:r>
            <a:r>
              <a:rPr lang="en-US" sz="1050" baseline="0" dirty="0" smtClean="0"/>
              <a:t> </a:t>
            </a:r>
            <a:r>
              <a:rPr lang="en-US" sz="1050" dirty="0" smtClean="0"/>
              <a:t>literally food </a:t>
            </a:r>
            <a:r>
              <a:rPr lang="en-US" sz="1050" dirty="0"/>
              <a:t>processing </a:t>
            </a:r>
            <a:r>
              <a:rPr lang="en-US" sz="1050" dirty="0" smtClean="0"/>
              <a:t>factories </a:t>
            </a:r>
            <a:r>
              <a:rPr lang="en-US" sz="1050" dirty="0"/>
              <a:t>on wheels.  With tires up to 14 </a:t>
            </a:r>
            <a:r>
              <a:rPr lang="en-US" sz="1050" dirty="0" smtClean="0"/>
              <a:t>feet</a:t>
            </a:r>
            <a:r>
              <a:rPr lang="en-US" sz="1050" baseline="0" dirty="0" smtClean="0"/>
              <a:t> </a:t>
            </a:r>
            <a:r>
              <a:rPr lang="en-US" sz="1050" dirty="0" smtClean="0"/>
              <a:t>tall (</a:t>
            </a:r>
            <a:r>
              <a:rPr lang="en-US" sz="1050" dirty="0"/>
              <a:t>give example…almost three times as tall as most of you</a:t>
            </a:r>
            <a:r>
              <a:rPr lang="en-US" sz="1050" dirty="0" smtClean="0"/>
              <a:t>) and </a:t>
            </a:r>
            <a:r>
              <a:rPr lang="en-US" sz="1050" dirty="0"/>
              <a:t>weighing more than 20,000 pounds (as much as 3 large elephants) the combine is able to cut the stalks, remove the grain and clean it while passing the refuge out the </a:t>
            </a:r>
            <a:r>
              <a:rPr lang="en-US" sz="1050" dirty="0" smtClean="0"/>
              <a:t>back.</a:t>
            </a:r>
            <a:r>
              <a:rPr lang="en-US" sz="1050" baseline="0" dirty="0" smtClean="0"/>
              <a:t>  </a:t>
            </a:r>
            <a:r>
              <a:rPr lang="en-US" sz="1050" dirty="0" smtClean="0"/>
              <a:t>Harvesting </a:t>
            </a:r>
            <a:r>
              <a:rPr lang="en-US" sz="1050" dirty="0"/>
              <a:t>crops used to be back-breaking work that took teams of farm workers and horses.  What formerly required a crew of 15 large men and a team of 40 horses is now done by one machine and one operator.  In fact, when the self-propelled combine was introduced in the 1950s, many people left the farms and moved to the cities to pursue other careers and lifestyles. </a:t>
            </a:r>
            <a:endParaRPr lang="en-US" sz="1050" dirty="0" smtClean="0"/>
          </a:p>
          <a:p>
            <a:pPr algn="just">
              <a:lnSpc>
                <a:spcPct val="90000"/>
              </a:lnSpc>
            </a:pPr>
            <a:endParaRPr lang="en-US" dirty="0" smtClean="0">
              <a:solidFill>
                <a:srgbClr val="DD2C0F"/>
              </a:solidFill>
            </a:endParaRPr>
          </a:p>
          <a:p>
            <a:pPr algn="just">
              <a:lnSpc>
                <a:spcPct val="90000"/>
              </a:lnSpc>
            </a:pPr>
            <a:r>
              <a:rPr lang="en-US" sz="800" dirty="0" smtClean="0">
                <a:solidFill>
                  <a:srgbClr val="DD2C0F"/>
                </a:solidFill>
              </a:rPr>
              <a:t>SOURCE:</a:t>
            </a:r>
          </a:p>
          <a:p>
            <a:pPr algn="just">
              <a:lnSpc>
                <a:spcPct val="90000"/>
              </a:lnSpc>
            </a:pPr>
            <a:r>
              <a:rPr lang="en-US" sz="800" dirty="0" smtClean="0">
                <a:solidFill>
                  <a:srgbClr val="DD2C0F"/>
                </a:solidFill>
              </a:rPr>
              <a:t>http://www.epa.gov/agriculture/ag101/cropharvest.html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FF3FB4-7E29-4922-8889-5D8554B6033A}" type="slidenum">
              <a:rPr lang="en-US"/>
              <a:pPr/>
              <a:t>2</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sz="1200" dirty="0" smtClean="0">
                <a:latin typeface="Times New Roman" pitchFamily="18" charset="0"/>
                <a:cs typeface="Times New Roman" pitchFamily="18" charset="0"/>
              </a:rPr>
              <a:t>Agriculture is defined as </a:t>
            </a:r>
          </a:p>
          <a:p>
            <a:r>
              <a:rPr lang="en-US" sz="1200" b="1" dirty="0" err="1" smtClean="0">
                <a:solidFill>
                  <a:srgbClr val="000000"/>
                </a:solidFill>
                <a:latin typeface="Times New Roman" pitchFamily="18" charset="0"/>
                <a:cs typeface="Times New Roman" pitchFamily="18" charset="0"/>
              </a:rPr>
              <a:t>ag·ri·cul·ture</a:t>
            </a:r>
            <a:r>
              <a:rPr lang="en-US" sz="1200" dirty="0" smtClean="0">
                <a:solidFill>
                  <a:srgbClr val="000000"/>
                </a:solidFill>
                <a:latin typeface="Times New Roman" pitchFamily="18" charset="0"/>
                <a:cs typeface="Times New Roman" pitchFamily="18" charset="0"/>
              </a:rPr>
              <a:t> The science, art, and business of cultivating soil, producing crops, and raising livestock; farming. </a:t>
            </a:r>
          </a:p>
          <a:p>
            <a:endParaRPr lang="en-US" sz="1200" dirty="0" smtClean="0">
              <a:solidFill>
                <a:srgbClr val="000000"/>
              </a:solidFill>
              <a:latin typeface="Times New Roman" pitchFamily="18" charset="0"/>
              <a:cs typeface="Times New Roman" pitchFamily="18" charset="0"/>
            </a:endParaRPr>
          </a:p>
          <a:p>
            <a:r>
              <a:rPr lang="en-US" sz="1200" dirty="0" smtClean="0">
                <a:solidFill>
                  <a:srgbClr val="000000"/>
                </a:solidFill>
                <a:latin typeface="Times New Roman" pitchFamily="18" charset="0"/>
                <a:cs typeface="Times New Roman" pitchFamily="18" charset="0"/>
              </a:rPr>
              <a:t>Agriculture</a:t>
            </a:r>
            <a:r>
              <a:rPr lang="en-US" sz="1200" baseline="0" dirty="0" smtClean="0">
                <a:solidFill>
                  <a:srgbClr val="000000"/>
                </a:solidFill>
                <a:latin typeface="Times New Roman" pitchFamily="18" charset="0"/>
                <a:cs typeface="Times New Roman" pitchFamily="18" charset="0"/>
              </a:rPr>
              <a:t> starts on the farm, but includes all the people and places who plant and harvest the farm crops, change them into forms we can use and get them to stores where we can buy them. So it’s the equipment factory, the trucking system, the scientist’s laboratory, and much more. </a:t>
            </a:r>
            <a:endParaRPr lang="en-US" sz="1200" dirty="0" smtClean="0">
              <a:solidFill>
                <a:srgbClr val="000000"/>
              </a:solidFill>
              <a:latin typeface="Times New Roman" pitchFamily="18" charset="0"/>
              <a:cs typeface="Times New Roman" pitchFamily="18" charset="0"/>
            </a:endParaRPr>
          </a:p>
          <a:p>
            <a:endParaRPr lang="en-US" sz="1200" dirty="0" smtClean="0">
              <a:solidFill>
                <a:srgbClr val="000000"/>
              </a:solidFill>
              <a:latin typeface="Times New Roman" pitchFamily="18" charset="0"/>
              <a:cs typeface="Times New Roman" pitchFamily="18" charset="0"/>
            </a:endParaRPr>
          </a:p>
          <a:p>
            <a:r>
              <a:rPr lang="en-US" sz="1200" dirty="0" smtClean="0">
                <a:solidFill>
                  <a:srgbClr val="000000"/>
                </a:solidFill>
                <a:latin typeface="Times New Roman" pitchFamily="18" charset="0"/>
                <a:cs typeface="Times New Roman" pitchFamily="18" charset="0"/>
              </a:rPr>
              <a:t>Do you think agriculture affects you?  </a:t>
            </a:r>
          </a:p>
          <a:p>
            <a:endParaRPr lang="en-US" dirty="0" smtClean="0">
              <a:solidFill>
                <a:srgbClr val="000000"/>
              </a:solidFill>
              <a:cs typeface="Times New Roman" pitchFamily="18" charset="0"/>
            </a:endParaRPr>
          </a:p>
          <a:p>
            <a:r>
              <a:rPr lang="en-US" sz="800" dirty="0" smtClean="0">
                <a:solidFill>
                  <a:srgbClr val="000000"/>
                </a:solidFill>
                <a:cs typeface="Times New Roman" pitchFamily="18" charset="0"/>
              </a:rPr>
              <a:t>Source:</a:t>
            </a:r>
          </a:p>
          <a:p>
            <a:r>
              <a:rPr lang="en-US" sz="800" dirty="0" smtClean="0">
                <a:solidFill>
                  <a:srgbClr val="000000"/>
                </a:solidFill>
                <a:cs typeface="Times New Roman" pitchFamily="18" charset="0"/>
              </a:rPr>
              <a:t>http://www.thefreedictionary.com/agriculture</a:t>
            </a:r>
            <a:endParaRPr lang="en-US" sz="800" dirty="0" smtClean="0">
              <a:solidFill>
                <a:srgbClr val="000000"/>
              </a:solidFill>
              <a:latin typeface="Times New Roman" pitchFamily="18" charset="0"/>
              <a:cs typeface="Times New Roman" pitchFamily="18" charset="0"/>
            </a:endParaRPr>
          </a:p>
          <a:p>
            <a:pPr algn="just"/>
            <a:endParaRPr lang="en-US" sz="1000" dirty="0">
              <a:solidFill>
                <a:srgbClr val="000000"/>
              </a:solidFill>
              <a:latin typeface="Arial Black" pitchFamily="34" charset="0"/>
            </a:endParaRPr>
          </a:p>
          <a:p>
            <a:r>
              <a:rPr lang="en-US" sz="1400" dirty="0">
                <a:solidFill>
                  <a:srgbClr val="000000"/>
                </a:solidFill>
                <a:latin typeface="Wingdings" pitchFamily="2" charset="2"/>
              </a:rPr>
              <a:t/>
            </a:r>
            <a:br>
              <a:rPr lang="en-US" sz="1400" dirty="0">
                <a:solidFill>
                  <a:srgbClr val="000000"/>
                </a:solidFill>
                <a:latin typeface="Wingdings" pitchFamily="2" charset="2"/>
              </a:rPr>
            </a:br>
            <a:endParaRPr lang="en-US" sz="1400" dirty="0">
              <a:solidFill>
                <a:srgbClr val="000000"/>
              </a:solidFill>
              <a:latin typeface="Wingdings" pitchFamily="2" charset="2"/>
            </a:endParaRPr>
          </a:p>
          <a:p>
            <a:endParaRPr lang="en-US" sz="1400" dirty="0">
              <a:latin typeface="Wingdings" pitchFamily="2" charset="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actually starts at 32 seconds in</a:t>
            </a:r>
            <a:endParaRPr lang="en-US" dirty="0"/>
          </a:p>
        </p:txBody>
      </p:sp>
      <p:sp>
        <p:nvSpPr>
          <p:cNvPr id="4" name="Slide Number Placeholder 3"/>
          <p:cNvSpPr>
            <a:spLocks noGrp="1"/>
          </p:cNvSpPr>
          <p:nvPr>
            <p:ph type="sldNum" sz="quarter" idx="10"/>
          </p:nvPr>
        </p:nvSpPr>
        <p:spPr/>
        <p:txBody>
          <a:bodyPr/>
          <a:lstStyle/>
          <a:p>
            <a:fld id="{C6A6090D-808C-4F8B-AB0B-2117E03D053F}" type="slidenum">
              <a:rPr lang="en-US" smtClean="0"/>
              <a:pPr/>
              <a:t>20</a:t>
            </a:fld>
            <a:endParaRPr lang="en-US"/>
          </a:p>
        </p:txBody>
      </p:sp>
    </p:spTree>
    <p:extLst>
      <p:ext uri="{BB962C8B-B14F-4D97-AF65-F5344CB8AC3E}">
        <p14:creationId xmlns:p14="http://schemas.microsoft.com/office/powerpoint/2010/main" val="1101761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But</a:t>
            </a:r>
            <a:r>
              <a:rPr lang="en-US" baseline="0" dirty="0" smtClean="0"/>
              <a:t> wait, once crops are harvested it doesn’t stop there.  There is so much more before harvested crops get to you.  Let’s take a look.</a:t>
            </a:r>
            <a:endParaRPr lang="en-US" dirty="0"/>
          </a:p>
        </p:txBody>
      </p:sp>
      <p:sp>
        <p:nvSpPr>
          <p:cNvPr id="4" name="Slide Number Placeholder 3"/>
          <p:cNvSpPr>
            <a:spLocks noGrp="1"/>
          </p:cNvSpPr>
          <p:nvPr>
            <p:ph type="sldNum" sz="quarter" idx="10"/>
          </p:nvPr>
        </p:nvSpPr>
        <p:spPr/>
        <p:txBody>
          <a:bodyPr/>
          <a:lstStyle/>
          <a:p>
            <a:fld id="{C6A6090D-808C-4F8B-AB0B-2117E03D053F}" type="slidenum">
              <a:rPr lang="en-US" smtClean="0"/>
              <a:pPr/>
              <a:t>21</a:t>
            </a:fld>
            <a:endParaRPr lang="en-US"/>
          </a:p>
        </p:txBody>
      </p:sp>
    </p:spTree>
    <p:extLst>
      <p:ext uri="{BB962C8B-B14F-4D97-AF65-F5344CB8AC3E}">
        <p14:creationId xmlns:p14="http://schemas.microsoft.com/office/powerpoint/2010/main" val="701429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the farm agriculture requires big equipment and lots of it. That doesn’t stop after it leaves the farm. </a:t>
            </a:r>
          </a:p>
          <a:p>
            <a:endParaRPr lang="en-US" baseline="0" dirty="0" smtClean="0"/>
          </a:p>
          <a:p>
            <a:r>
              <a:rPr lang="en-US" baseline="0" dirty="0" smtClean="0"/>
              <a:t>Right in the fields crops are loaded on tractor trailers to be transported to a local grain elevator. At the grain elevators, the crops can be loaded onto barges and shipped down river for export (sold to other countries) or can be loaded onto rail cars for transportation to processors. Processors or manufactures are companies that turn the grain into the different products we’ve already talked about.  Let’s follow a crop of soybeans.</a:t>
            </a:r>
          </a:p>
        </p:txBody>
      </p:sp>
      <p:sp>
        <p:nvSpPr>
          <p:cNvPr id="4" name="Slide Number Placeholder 3"/>
          <p:cNvSpPr>
            <a:spLocks noGrp="1"/>
          </p:cNvSpPr>
          <p:nvPr>
            <p:ph type="sldNum" sz="quarter" idx="10"/>
          </p:nvPr>
        </p:nvSpPr>
        <p:spPr/>
        <p:txBody>
          <a:bodyPr/>
          <a:lstStyle/>
          <a:p>
            <a:fld id="{C6A6090D-808C-4F8B-AB0B-2117E03D053F}" type="slidenum">
              <a:rPr lang="en-US" smtClean="0"/>
              <a:pPr/>
              <a:t>22</a:t>
            </a:fld>
            <a:endParaRPr lang="en-US"/>
          </a:p>
        </p:txBody>
      </p:sp>
    </p:spTree>
    <p:extLst>
      <p:ext uri="{BB962C8B-B14F-4D97-AF65-F5344CB8AC3E}">
        <p14:creationId xmlns:p14="http://schemas.microsoft.com/office/powerpoint/2010/main" val="2327008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Soybeans are cleaned, dried, cracked, </a:t>
            </a:r>
            <a:r>
              <a:rPr lang="en-US" baseline="0" dirty="0" err="1" smtClean="0"/>
              <a:t>dehulled</a:t>
            </a:r>
            <a:r>
              <a:rPr lang="en-US" baseline="0" dirty="0" smtClean="0"/>
              <a:t> and heat tempered, then rolled into very thin flakes.  The flakes are then pressed to extract the oil and the remaining “flakes” are ground into meal.  </a:t>
            </a:r>
          </a:p>
          <a:p>
            <a:pPr marL="628650" lvl="1" indent="-171450">
              <a:buFont typeface="Arial" pitchFamily="34" charset="0"/>
              <a:buChar char="•"/>
            </a:pPr>
            <a:r>
              <a:rPr lang="en-US" baseline="0" dirty="0" smtClean="0"/>
              <a:t>The crude oil has the lecithin removed and is then sent to an oil refinery.  The oil is further processed and bottled to be used in salad and cooking oils, margarine or shortening. </a:t>
            </a:r>
          </a:p>
          <a:p>
            <a:pPr marL="1543050" lvl="3" indent="-171450">
              <a:buFont typeface="Arial" pitchFamily="34" charset="0"/>
              <a:buChar char="•"/>
            </a:pPr>
            <a:r>
              <a:rPr lang="en-US" sz="1200" kern="1200" dirty="0" smtClean="0">
                <a:solidFill>
                  <a:schemeClr val="tx1"/>
                </a:solidFill>
                <a:latin typeface="Times New Roman" pitchFamily="18" charset="0"/>
                <a:ea typeface="+mn-ea"/>
                <a:cs typeface="+mn-cs"/>
              </a:rPr>
              <a:t>Lecithin</a:t>
            </a:r>
            <a:r>
              <a:rPr lang="en-US" sz="1200" kern="1200" baseline="0" dirty="0" smtClean="0">
                <a:solidFill>
                  <a:schemeClr val="tx1"/>
                </a:solidFill>
                <a:latin typeface="Times New Roman" pitchFamily="18" charset="0"/>
                <a:ea typeface="+mn-ea"/>
                <a:cs typeface="+mn-cs"/>
              </a:rPr>
              <a:t> is added to food items to </a:t>
            </a:r>
            <a:r>
              <a:rPr lang="en-US" sz="1200" kern="1200" dirty="0" smtClean="0">
                <a:solidFill>
                  <a:schemeClr val="tx1"/>
                </a:solidFill>
                <a:latin typeface="Times New Roman" pitchFamily="18" charset="0"/>
                <a:ea typeface="+mn-ea"/>
                <a:cs typeface="+mn-cs"/>
              </a:rPr>
              <a:t>help smooth the texture in</a:t>
            </a:r>
            <a:r>
              <a:rPr lang="en-US" sz="1200" kern="1200" baseline="0" dirty="0" smtClean="0">
                <a:solidFill>
                  <a:schemeClr val="tx1"/>
                </a:solidFill>
                <a:latin typeface="Times New Roman" pitchFamily="18" charset="0"/>
                <a:ea typeface="+mn-ea"/>
                <a:cs typeface="+mn-cs"/>
              </a:rPr>
              <a:t> foods </a:t>
            </a:r>
            <a:r>
              <a:rPr lang="en-US" sz="1200" kern="1200" dirty="0" smtClean="0">
                <a:solidFill>
                  <a:schemeClr val="tx1"/>
                </a:solidFill>
                <a:latin typeface="Times New Roman" pitchFamily="18" charset="0"/>
                <a:ea typeface="+mn-ea"/>
                <a:cs typeface="+mn-cs"/>
              </a:rPr>
              <a:t>such as chocolate and margarine and makes instant foods easy to dissolve.</a:t>
            </a:r>
            <a:r>
              <a:rPr lang="en-US" baseline="0" dirty="0" smtClean="0"/>
              <a:t>	</a:t>
            </a:r>
          </a:p>
          <a:p>
            <a:pPr marL="628650" lvl="1" indent="-171450">
              <a:buFont typeface="Arial" pitchFamily="34" charset="0"/>
              <a:buChar char="•"/>
            </a:pPr>
            <a:r>
              <a:rPr lang="en-US" baseline="0" dirty="0" smtClean="0"/>
              <a:t>The flake or meal is processed to be used as a protein source for animal feed (major use), soy flour and soy protein concentrates. Which again are in many of the foods we already talked about.</a:t>
            </a:r>
          </a:p>
          <a:p>
            <a:endParaRPr lang="en-US" baseline="0" dirty="0" smtClean="0"/>
          </a:p>
          <a:p>
            <a:endParaRPr lang="en-US" baseline="0" dirty="0" smtClean="0"/>
          </a:p>
          <a:p>
            <a:r>
              <a:rPr lang="en-US" sz="800" baseline="0" dirty="0" smtClean="0"/>
              <a:t>SOURCE:</a:t>
            </a:r>
          </a:p>
          <a:p>
            <a:r>
              <a:rPr lang="en-US" sz="800" baseline="0" dirty="0" smtClean="0"/>
              <a:t>http://www.nsrl.uiuc.edu/aboutsoy/soyprocessing.html</a:t>
            </a:r>
          </a:p>
          <a:p>
            <a:r>
              <a:rPr lang="en-US" sz="800" baseline="0" dirty="0" smtClean="0"/>
              <a:t>http://www.soyinfocenter.com/HSS/soybean_crushing1.php</a:t>
            </a:r>
          </a:p>
        </p:txBody>
      </p:sp>
      <p:sp>
        <p:nvSpPr>
          <p:cNvPr id="4" name="Slide Number Placeholder 3"/>
          <p:cNvSpPr>
            <a:spLocks noGrp="1"/>
          </p:cNvSpPr>
          <p:nvPr>
            <p:ph type="sldNum" sz="quarter" idx="10"/>
          </p:nvPr>
        </p:nvSpPr>
        <p:spPr/>
        <p:txBody>
          <a:bodyPr/>
          <a:lstStyle/>
          <a:p>
            <a:fld id="{C6A6090D-808C-4F8B-AB0B-2117E03D053F}" type="slidenum">
              <a:rPr lang="en-US" smtClean="0"/>
              <a:pPr/>
              <a:t>23</a:t>
            </a:fld>
            <a:endParaRPr lang="en-US"/>
          </a:p>
        </p:txBody>
      </p:sp>
    </p:spTree>
    <p:extLst>
      <p:ext uri="{BB962C8B-B14F-4D97-AF65-F5344CB8AC3E}">
        <p14:creationId xmlns:p14="http://schemas.microsoft.com/office/powerpoint/2010/main" val="496032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Farms are bigger today than 70-100 years ago, but most</a:t>
            </a:r>
            <a:r>
              <a:rPr lang="en-US" baseline="0" dirty="0" smtClean="0"/>
              <a:t> are still family owned!</a:t>
            </a:r>
            <a:endParaRPr lang="en-US" dirty="0" smtClean="0"/>
          </a:p>
          <a:p>
            <a:r>
              <a:rPr lang="en-US" dirty="0" smtClean="0"/>
              <a:t>The highest</a:t>
            </a:r>
            <a:r>
              <a:rPr lang="en-US" baseline="0" dirty="0" smtClean="0"/>
              <a:t> number of farms the U.S. had was almost 7 million. Today, t</a:t>
            </a:r>
            <a:r>
              <a:rPr lang="en-US" dirty="0" smtClean="0"/>
              <a:t>here are over</a:t>
            </a:r>
            <a:r>
              <a:rPr lang="en-US" baseline="0" dirty="0" smtClean="0"/>
              <a:t> 2 millions farms across the United States.  87% are still owned by families, 8% by partnerships, 4% corporately and 1% owned by other cooperatives. The number of women farmers has grown more than any other group of people.</a:t>
            </a:r>
          </a:p>
          <a:p>
            <a:endParaRPr lang="en-US" baseline="0" dirty="0" smtClean="0"/>
          </a:p>
          <a:p>
            <a:r>
              <a:rPr lang="en-US" baseline="0" dirty="0" smtClean="0"/>
              <a:t>Farmers use computers, the internet and GPS. Everyday they use science, business skills, and technical skills. </a:t>
            </a:r>
          </a:p>
          <a:p>
            <a:endParaRPr lang="en-US" baseline="0" dirty="0" smtClean="0"/>
          </a:p>
          <a:p>
            <a:r>
              <a:rPr lang="en-US" baseline="0" dirty="0" smtClean="0"/>
              <a:t>Even though we have fewer farms, the amount of land being farmed  is almost the same as when we had 7 million farmers. That means each farm has gotten bigger. Technology has allowed us to grow enough food to feed 3 times the number of people we did in 1900 but on the same amount of land. This is so important because as our population continues to increase, we will not see any increase in the amount of land available to farm. In fact, it will probably decrease. </a:t>
            </a:r>
          </a:p>
          <a:p>
            <a:endParaRPr lang="en-US" baseline="0" dirty="0" smtClean="0"/>
          </a:p>
          <a:p>
            <a:r>
              <a:rPr lang="en-US" sz="800" baseline="0" dirty="0" smtClean="0"/>
              <a:t>SOURCE: </a:t>
            </a:r>
          </a:p>
          <a:p>
            <a:r>
              <a:rPr lang="en-US" sz="800" baseline="0" dirty="0" smtClean="0"/>
              <a:t>http://www.epa.gov/agriculture/ag101/demographics.html</a:t>
            </a:r>
          </a:p>
        </p:txBody>
      </p:sp>
      <p:sp>
        <p:nvSpPr>
          <p:cNvPr id="4" name="Slide Number Placeholder 3"/>
          <p:cNvSpPr>
            <a:spLocks noGrp="1"/>
          </p:cNvSpPr>
          <p:nvPr>
            <p:ph type="sldNum" sz="quarter" idx="10"/>
          </p:nvPr>
        </p:nvSpPr>
        <p:spPr/>
        <p:txBody>
          <a:bodyPr/>
          <a:lstStyle/>
          <a:p>
            <a:fld id="{C6A6090D-808C-4F8B-AB0B-2117E03D053F}" type="slidenum">
              <a:rPr lang="en-US" smtClean="0"/>
              <a:pPr/>
              <a:t>24</a:t>
            </a:fld>
            <a:endParaRPr lang="en-US"/>
          </a:p>
        </p:txBody>
      </p:sp>
    </p:spTree>
    <p:extLst>
      <p:ext uri="{BB962C8B-B14F-4D97-AF65-F5344CB8AC3E}">
        <p14:creationId xmlns:p14="http://schemas.microsoft.com/office/powerpoint/2010/main" val="3078212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708E9B-649F-4493-949F-181F734E7784}" type="slidenum">
              <a:rPr lang="en-US"/>
              <a:pPr/>
              <a:t>25</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457201" y="4415912"/>
            <a:ext cx="6096000" cy="4499489"/>
          </a:xfrm>
        </p:spPr>
        <p:txBody>
          <a:bodyPr/>
          <a:lstStyle/>
          <a:p>
            <a:pPr algn="ctr"/>
            <a:r>
              <a:rPr lang="en-US" sz="800" dirty="0" smtClean="0"/>
              <a:t>The </a:t>
            </a:r>
            <a:r>
              <a:rPr lang="en-US" sz="800" dirty="0" err="1" smtClean="0"/>
              <a:t>CropLife</a:t>
            </a:r>
            <a:r>
              <a:rPr lang="en-US" sz="800" dirty="0" smtClean="0"/>
              <a:t> Ambassador Network is a program of Mid America </a:t>
            </a:r>
            <a:r>
              <a:rPr lang="en-US" sz="800" dirty="0" err="1" smtClean="0"/>
              <a:t>CropLife</a:t>
            </a:r>
            <a:r>
              <a:rPr lang="en-US" sz="800" dirty="0" smtClean="0"/>
              <a:t> Association.  For more information please contact:</a:t>
            </a:r>
          </a:p>
          <a:p>
            <a:pPr algn="ctr"/>
            <a:endParaRPr lang="en-US" sz="800" dirty="0" smtClean="0"/>
          </a:p>
          <a:p>
            <a:pPr marL="0" marR="0" indent="0" algn="ctr" defTabSz="914400" rtl="0" eaLnBrk="1" fontAlgn="base" latinLnBrk="0" hangingPunct="1">
              <a:lnSpc>
                <a:spcPct val="100000"/>
              </a:lnSpc>
              <a:spcBef>
                <a:spcPct val="30000"/>
              </a:spcBef>
              <a:spcAft>
                <a:spcPct val="0"/>
              </a:spcAft>
              <a:buClrTx/>
              <a:buSzTx/>
              <a:buFontTx/>
              <a:buNone/>
              <a:tabLst/>
              <a:defRPr/>
            </a:pPr>
            <a:r>
              <a:rPr lang="en-US" sz="800" dirty="0" err="1" smtClean="0"/>
              <a:t>CropLife</a:t>
            </a:r>
            <a:r>
              <a:rPr lang="en-US" sz="800" dirty="0" smtClean="0"/>
              <a:t> Ambassador Network: Ambassador.maca.org</a:t>
            </a:r>
          </a:p>
          <a:p>
            <a:pPr marL="0" marR="0" indent="0" algn="ctr" defTabSz="914400" rtl="0" eaLnBrk="1" fontAlgn="base" latinLnBrk="0" hangingPunct="1">
              <a:lnSpc>
                <a:spcPct val="100000"/>
              </a:lnSpc>
              <a:spcBef>
                <a:spcPct val="30000"/>
              </a:spcBef>
              <a:spcAft>
                <a:spcPct val="0"/>
              </a:spcAft>
              <a:buClrTx/>
              <a:buSzTx/>
              <a:buFontTx/>
              <a:buNone/>
              <a:tabLst/>
              <a:defRPr/>
            </a:pPr>
            <a:r>
              <a:rPr lang="en-US" sz="800" dirty="0" smtClean="0"/>
              <a:t>800-625-2767</a:t>
            </a:r>
          </a:p>
          <a:p>
            <a:pPr algn="ctr"/>
            <a:endParaRPr lang="en-US" sz="800" baseline="0" dirty="0" smtClean="0"/>
          </a:p>
          <a:p>
            <a:pPr algn="ctr"/>
            <a:r>
              <a:rPr lang="en-US" sz="800" baseline="0" smtClean="0"/>
              <a:t>http://Mid </a:t>
            </a:r>
            <a:r>
              <a:rPr lang="en-US" sz="800" baseline="0" dirty="0" smtClean="0"/>
              <a:t>America </a:t>
            </a:r>
            <a:r>
              <a:rPr lang="en-US" sz="800" baseline="0" dirty="0" err="1" smtClean="0"/>
              <a:t>CropLife</a:t>
            </a:r>
            <a:r>
              <a:rPr lang="en-US" sz="800" baseline="0" dirty="0" smtClean="0"/>
              <a:t> Association:  www.maca.org</a:t>
            </a:r>
          </a:p>
          <a:p>
            <a:pPr algn="ctr"/>
            <a:r>
              <a:rPr lang="en-US" sz="800" baseline="0" dirty="0" smtClean="0"/>
              <a:t>314-849-9446</a:t>
            </a:r>
          </a:p>
          <a:p>
            <a:endParaRPr lang="en-US" sz="800"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35E65A-1A22-43E2-81A7-641E568B8F69}" type="slidenum">
              <a:rPr lang="en-US"/>
              <a:pPr/>
              <a:t>3</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xfrm>
            <a:off x="1066802" y="4572002"/>
            <a:ext cx="5076371" cy="4114800"/>
          </a:xfrm>
        </p:spPr>
        <p:txBody>
          <a:bodyPr/>
          <a:lstStyle/>
          <a:p>
            <a:pPr eaLnBrk="1" hangingPunct="1"/>
            <a:r>
              <a:rPr lang="en-US" dirty="0" smtClean="0"/>
              <a:t>The United States is one of the most productive agricultural countries in the world.  Fifty-one percent of the United States is used for growing crops and raising livestock (cows, pigs, chickens, etc.).</a:t>
            </a:r>
          </a:p>
          <a:p>
            <a:pPr eaLnBrk="1" hangingPunct="1"/>
            <a:endParaRPr lang="en-US" dirty="0" smtClean="0"/>
          </a:p>
          <a:p>
            <a:pPr eaLnBrk="1" hangingPunct="1"/>
            <a:r>
              <a:rPr lang="en-US" dirty="0" smtClean="0"/>
              <a:t>Review map with students. </a:t>
            </a:r>
          </a:p>
          <a:p>
            <a:pPr eaLnBrk="1" hangingPunct="1"/>
            <a:endParaRPr lang="en-US" dirty="0" smtClean="0"/>
          </a:p>
          <a:p>
            <a:pPr eaLnBrk="1" hangingPunct="1"/>
            <a:r>
              <a:rPr lang="en-US" dirty="0" smtClean="0"/>
              <a:t>In the Midwest, farmers  grow many types of crops. Corn, soybeans, wheat and hay are the most common. Why is that? What type of landform and climate do we have in the Midwest?</a:t>
            </a:r>
            <a:r>
              <a:rPr lang="en-US" baseline="0" dirty="0" smtClean="0"/>
              <a:t>  </a:t>
            </a:r>
            <a:r>
              <a:rPr lang="en-US" dirty="0" smtClean="0"/>
              <a:t> </a:t>
            </a:r>
            <a:r>
              <a:rPr lang="en-US" u="sng" baseline="0" dirty="0" smtClean="0">
                <a:solidFill>
                  <a:schemeClr val="accent2">
                    <a:lumMod val="75000"/>
                  </a:schemeClr>
                </a:solidFill>
              </a:rPr>
              <a:t>Answer:  The plains and rain.</a:t>
            </a:r>
          </a:p>
          <a:p>
            <a:pPr eaLnBrk="1" hangingPunct="1"/>
            <a:endParaRPr lang="en-US" dirty="0" smtClean="0"/>
          </a:p>
          <a:p>
            <a:pPr eaLnBrk="1" hangingPunct="1"/>
            <a:r>
              <a:rPr lang="en-US" sz="800" dirty="0" smtClean="0"/>
              <a:t>SOURCES:</a:t>
            </a:r>
          </a:p>
          <a:p>
            <a:pPr eaLnBrk="1" hangingPunct="1"/>
            <a:r>
              <a:rPr lang="en-US" sz="800" dirty="0" smtClean="0"/>
              <a:t>United</a:t>
            </a:r>
            <a:r>
              <a:rPr lang="en-US" sz="800" baseline="0" dirty="0" smtClean="0"/>
              <a:t> States Department of Agriculture, Economic Research Services, Land Use, Land Value &amp; Tenure.  </a:t>
            </a:r>
            <a:r>
              <a:rPr lang="en-US" sz="800" dirty="0" smtClean="0"/>
              <a:t>http://www.ers.usda.gov/topics/farm-economy/land-use,-land-value-tenure.aspx#</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dirty="0" smtClean="0"/>
              <a:t>(Map courtesy of the American Farm Bureau Federation)</a:t>
            </a:r>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1804" y="4415912"/>
            <a:ext cx="5888935" cy="4604056"/>
          </a:xfrm>
        </p:spPr>
        <p:txBody>
          <a:bodyPr/>
          <a:lstStyle/>
          <a:p>
            <a:pPr algn="just" eaLnBrk="1" hangingPunct="1"/>
            <a:r>
              <a:rPr lang="en-US" dirty="0" smtClean="0"/>
              <a:t>What is a soybean? It is an edible seed called a legume. It is very high in protein and also a good source of oil. Who has ever eaten a soybean?  You might not realize it, but everyone in here has probably eaten a soybean</a:t>
            </a:r>
            <a:r>
              <a:rPr lang="en-US" baseline="0" dirty="0" smtClean="0"/>
              <a:t> product</a:t>
            </a:r>
            <a:r>
              <a:rPr lang="en-US" dirty="0" smtClean="0"/>
              <a:t>. The US grows more soybeans than any other country in the world. Soy is becoming one of the most popular plant products because of its versatility– lots of things can be made using soybeans.</a:t>
            </a:r>
          </a:p>
          <a:p>
            <a:pPr eaLnBrk="1" hangingPunct="1"/>
            <a:endParaRPr lang="en-US" dirty="0" smtClean="0"/>
          </a:p>
          <a:p>
            <a:pPr eaLnBrk="1" hangingPunct="1"/>
            <a:r>
              <a:rPr lang="en-US" dirty="0" smtClean="0"/>
              <a:t>You may have heard of soy milk.  Soy milk is used to make tofu, just like cow</a:t>
            </a:r>
            <a:r>
              <a:rPr lang="en-US" altLang="en-US" dirty="0" smtClean="0"/>
              <a:t>’</a:t>
            </a:r>
            <a:r>
              <a:rPr lang="en-US" dirty="0" smtClean="0"/>
              <a:t>s milk is used for cheese.  There is also soy-based flour, a good option for people who have a gluten allergy that limits their consumption of wheat products.  You can snack on soy nuts, which can be roasted,  salted, honey-coated, and much more, just like peanuts.  Soybeans are also used in biodiesel.</a:t>
            </a:r>
          </a:p>
          <a:p>
            <a:pPr eaLnBrk="1" hangingPunct="1"/>
            <a:endParaRPr lang="en-US" sz="800" dirty="0" smtClean="0"/>
          </a:p>
          <a:p>
            <a:pPr eaLnBrk="1" hangingPunct="1"/>
            <a:r>
              <a:rPr lang="en-US" sz="800" dirty="0" smtClean="0"/>
              <a:t>SOURCES:</a:t>
            </a:r>
          </a:p>
          <a:p>
            <a:pPr eaLnBrk="1" hangingPunct="1"/>
            <a:r>
              <a:rPr lang="en-US" sz="800" u="sng" dirty="0" smtClean="0"/>
              <a:t>Encyclopedia Britannica </a:t>
            </a:r>
            <a:r>
              <a:rPr lang="en-US" sz="800" dirty="0" smtClean="0"/>
              <a:t>- </a:t>
            </a:r>
            <a:r>
              <a:rPr lang="en-US" sz="800" dirty="0"/>
              <a:t>http://www.britannica.com/EBchecked/topic/557184/soybean </a:t>
            </a:r>
            <a:endParaRPr lang="en-US" sz="800" dirty="0" smtClean="0"/>
          </a:p>
          <a:p>
            <a:pPr eaLnBrk="1" hangingPunct="1"/>
            <a:r>
              <a:rPr lang="en-US" sz="800" dirty="0" smtClean="0"/>
              <a:t>Iowa State University, Soybean Extension and Research Program - http://extension.agron.iastate.edu/soybean/uses_soyproducts.html</a:t>
            </a:r>
          </a:p>
          <a:p>
            <a:pPr eaLnBrk="1" hangingPunct="1"/>
            <a:r>
              <a:rPr lang="en-US" sz="800" dirty="0" smtClean="0"/>
              <a:t>North Carolina Soybean Producers Association, Inc. - </a:t>
            </a:r>
            <a:r>
              <a:rPr lang="en-US" sz="800" dirty="0" smtClean="0">
                <a:solidFill>
                  <a:schemeClr val="tx1"/>
                </a:solidFill>
                <a:hlinkClick r:id="rId3"/>
              </a:rPr>
              <a:t>http://www.ncsoy.org/ABOUT-SOYBEANS.aspx</a:t>
            </a:r>
            <a:endParaRPr lang="en-US" sz="800" dirty="0" smtClean="0">
              <a:solidFill>
                <a:schemeClr val="tx1"/>
              </a:solidFill>
            </a:endParaRPr>
          </a:p>
          <a:p>
            <a:pPr eaLnBrk="1" hangingPunct="1"/>
            <a:r>
              <a:rPr lang="en-US" sz="800" dirty="0" smtClean="0"/>
              <a:t>http</a:t>
            </a:r>
            <a:r>
              <a:rPr lang="en-US" sz="800" dirty="0"/>
              <a:t>://vegetarian.about.com/od/glossary/g/Tofu.htm</a:t>
            </a:r>
            <a:endParaRPr lang="en-US" sz="800" dirty="0" smtClean="0"/>
          </a:p>
          <a:p>
            <a:pPr eaLnBrk="1" hangingPunct="1"/>
            <a:endParaRPr lang="en-US" sz="800" dirty="0" smtClean="0"/>
          </a:p>
          <a:p>
            <a:pPr algn="just"/>
            <a:endParaRPr lang="en-US" b="1" i="1" dirty="0" smtClean="0"/>
          </a:p>
          <a:p>
            <a:pPr algn="just"/>
            <a:endParaRPr lang="en-US" i="1" dirty="0" smtClean="0">
              <a:solidFill>
                <a:srgbClr val="DD2C0F"/>
              </a:solidFill>
            </a:endParaRPr>
          </a:p>
          <a:p>
            <a:endParaRPr lang="en-US" dirty="0"/>
          </a:p>
        </p:txBody>
      </p:sp>
      <p:sp>
        <p:nvSpPr>
          <p:cNvPr id="4" name="Slide Number Placeholder 3"/>
          <p:cNvSpPr>
            <a:spLocks noGrp="1"/>
          </p:cNvSpPr>
          <p:nvPr>
            <p:ph type="sldNum" sz="quarter" idx="10"/>
          </p:nvPr>
        </p:nvSpPr>
        <p:spPr/>
        <p:txBody>
          <a:bodyPr/>
          <a:lstStyle/>
          <a:p>
            <a:fld id="{C6A6090D-808C-4F8B-AB0B-2117E03D053F}" type="slidenum">
              <a:rPr lang="en-US" smtClean="0"/>
              <a:pPr/>
              <a:t>4</a:t>
            </a:fld>
            <a:endParaRPr lang="en-US"/>
          </a:p>
        </p:txBody>
      </p:sp>
    </p:spTree>
    <p:extLst>
      <p:ext uri="{BB962C8B-B14F-4D97-AF65-F5344CB8AC3E}">
        <p14:creationId xmlns:p14="http://schemas.microsoft.com/office/powerpoint/2010/main" val="2391921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596348" y="4415914"/>
            <a:ext cx="5739848" cy="4182817"/>
          </a:xfrm>
          <a:noFill/>
        </p:spPr>
        <p:txBody>
          <a:bodyPr/>
          <a:lstStyle/>
          <a:p>
            <a:pPr eaLnBrk="1" hangingPunct="1"/>
            <a:r>
              <a:rPr lang="en-US" dirty="0" smtClean="0"/>
              <a:t>Here are some other products that contain soybeans: emollient in candy (keeps ingredients from separating), bread (keeps bread soft and fresh longer), soy milk, tofu, crayons, candles, ink, textiles (fabric-used to make clothes), cosmetics, animal feed, plastics, cookies, crackers and cereal. When crushed and pressed, soybeans produce an oil that is used in margarine, cooking oils, salad dressings, mayonnaise and many prepared foods.</a:t>
            </a:r>
          </a:p>
          <a:p>
            <a:pPr eaLnBrk="1" hangingPunct="1"/>
            <a:r>
              <a:rPr lang="en-US" dirty="0" smtClean="0"/>
              <a:t>Not pictured – disinfectants, fungicides, putty, waterproof cement, paint, soaps</a:t>
            </a:r>
          </a:p>
          <a:p>
            <a:pPr lvl="1"/>
            <a:r>
              <a:rPr lang="en-US" sz="1000" dirty="0" smtClean="0"/>
              <a:t>85% of the world’s </a:t>
            </a:r>
            <a:r>
              <a:rPr lang="en-US" sz="1000" dirty="0"/>
              <a:t>soybeans are processed, or "crushed," annually into soybean meal and oil.  </a:t>
            </a:r>
            <a:endParaRPr lang="en-US" sz="1000" dirty="0" smtClean="0"/>
          </a:p>
          <a:p>
            <a:pPr lvl="1"/>
            <a:r>
              <a:rPr lang="en-US" sz="1000" dirty="0" smtClean="0"/>
              <a:t>Meal - 98% of </a:t>
            </a:r>
            <a:r>
              <a:rPr lang="en-US" sz="1000" dirty="0"/>
              <a:t>the soybean meal that is crushed is further processed into animal feed </a:t>
            </a:r>
            <a:endParaRPr lang="en-US" sz="1000" dirty="0" smtClean="0"/>
          </a:p>
          <a:p>
            <a:pPr lvl="1"/>
            <a:r>
              <a:rPr lang="en-US" sz="1000" dirty="0" smtClean="0"/>
              <a:t>              2 % is used </a:t>
            </a:r>
            <a:r>
              <a:rPr lang="en-US" sz="1000" dirty="0"/>
              <a:t>to make soy flour and proteins. </a:t>
            </a:r>
            <a:endParaRPr lang="en-US" sz="1000" dirty="0" smtClean="0"/>
          </a:p>
          <a:p>
            <a:pPr lvl="1"/>
            <a:r>
              <a:rPr lang="en-US" sz="1000" dirty="0" smtClean="0"/>
              <a:t>Oil – 95%  </a:t>
            </a:r>
            <a:r>
              <a:rPr lang="en-US" sz="1000" dirty="0"/>
              <a:t>is consumed as edible oil; </a:t>
            </a:r>
            <a:endParaRPr lang="en-US" sz="1000" dirty="0" smtClean="0"/>
          </a:p>
          <a:p>
            <a:pPr lvl="1"/>
            <a:r>
              <a:rPr lang="en-US" sz="1000" dirty="0" smtClean="0"/>
              <a:t>           5% </a:t>
            </a:r>
            <a:r>
              <a:rPr lang="en-US" sz="1000" dirty="0"/>
              <a:t>is used for industrial products such as fatty acids, soaps and biodiesel.</a:t>
            </a:r>
            <a:endParaRPr lang="en-US" sz="1000" dirty="0" smtClean="0"/>
          </a:p>
          <a:p>
            <a:pPr eaLnBrk="1" hangingPunct="1"/>
            <a:endParaRPr lang="en-US" dirty="0" smtClean="0"/>
          </a:p>
          <a:p>
            <a:pPr eaLnBrk="1" hangingPunct="1"/>
            <a:r>
              <a:rPr lang="en-US" sz="800" dirty="0" smtClean="0"/>
              <a:t>SOURCES:</a:t>
            </a:r>
          </a:p>
          <a:p>
            <a:pPr eaLnBrk="1" hangingPunct="1"/>
            <a:r>
              <a:rPr lang="en-US" sz="800" dirty="0" smtClean="0"/>
              <a:t>Iowa State University, Soybean Extension and Research Program  - http://extension.agron.iastate.edu/soybean/uses_soyproducts.html</a:t>
            </a:r>
          </a:p>
          <a:p>
            <a:pPr eaLnBrk="1" hangingPunct="1"/>
            <a:r>
              <a:rPr lang="en-US" sz="800" dirty="0" smtClean="0"/>
              <a:t>North Carolina Soybean Producers Association, Inc. - http://www.ncsoy.org/ABOUT-SOYBEANS.aspx</a:t>
            </a:r>
          </a:p>
          <a:p>
            <a:pPr eaLnBrk="1" hangingPunct="1"/>
            <a:r>
              <a:rPr lang="en-US" sz="800" dirty="0" smtClean="0"/>
              <a:t>North Carolina Soybean Producers Association, Inc. - </a:t>
            </a:r>
            <a:r>
              <a:rPr lang="en-US" sz="800" dirty="0" smtClean="0">
                <a:hlinkClick r:id="rId3"/>
              </a:rPr>
              <a:t>http://www.ncsoy.org/ABOUT-SOYBEANS/Uses-of-Soybeans.aspx</a:t>
            </a:r>
            <a:endParaRPr lang="en-US" sz="800" dirty="0" smtClean="0"/>
          </a:p>
          <a:p>
            <a:pPr eaLnBrk="1" hangingPunct="1"/>
            <a:r>
              <a:rPr lang="en-US" sz="800" dirty="0"/>
              <a:t>http://www.soyatech.com/soy_facts.htm</a:t>
            </a:r>
            <a:endParaRPr lang="en-US" sz="800" dirty="0" smtClean="0"/>
          </a:p>
        </p:txBody>
      </p:sp>
      <p:sp>
        <p:nvSpPr>
          <p:cNvPr id="44036"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6E26B97-2AC8-4A4D-B450-766F32D84D2A}" type="slidenum">
              <a:rPr lang="en-US" sz="1200">
                <a:solidFill>
                  <a:srgbClr val="000000"/>
                </a:solidFill>
              </a:rPr>
              <a:pPr eaLnBrk="1" hangingPunct="1"/>
              <a:t>5</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Most corn you see growing in the Midwest is Grain Corn or Feed Corn, specifically dent corn. What you eat for dinner is called sweet corn.  Sweet corn only accounts for approximately 1 percent of corn production in the United States.  The other 99% is field corn.  The primary use for field corn is grain which can be used for animal feed and food processing. Corn is 95.3% of all field grains produced in 2013/2014.  So while soybeans are versatile, corn remains the most widely used crop.</a:t>
            </a:r>
          </a:p>
          <a:p>
            <a:r>
              <a:rPr lang="en-US" dirty="0"/>
              <a:t> </a:t>
            </a:r>
            <a:r>
              <a:rPr lang="en-US" dirty="0" smtClean="0"/>
              <a:t>    Roughly half of the field corn crop is used for animal feed and about 10% is processed for food ingredients.  In 2011, ethanol consumed 28% of the corn crop which is expected to grow to one-third of the crop over the next 10 years, according to the USDA forecast.  And finally, about 20% of the corn is exported.</a:t>
            </a:r>
          </a:p>
          <a:p>
            <a:endParaRPr lang="en-US" dirty="0" smtClean="0"/>
          </a:p>
          <a:p>
            <a:r>
              <a:rPr lang="en-US" sz="800" dirty="0" smtClean="0"/>
              <a:t>SOURCES:</a:t>
            </a:r>
          </a:p>
          <a:p>
            <a:r>
              <a:rPr lang="en-US" sz="800" dirty="0" smtClean="0"/>
              <a:t>http</a:t>
            </a:r>
            <a:r>
              <a:rPr lang="en-US" sz="800" dirty="0"/>
              <a:t>://www.sdcorn.org/page/Education/sub/Cornasfood</a:t>
            </a:r>
            <a:endParaRPr lang="en-US" sz="800" dirty="0" smtClean="0">
              <a:solidFill>
                <a:schemeClr val="tx1"/>
              </a:solidFill>
            </a:endParaRPr>
          </a:p>
          <a:p>
            <a:r>
              <a:rPr lang="en-US" sz="800" dirty="0"/>
              <a:t>http://www.ers.usda.gov/topics/crops/corn/background.aspx#.Ue2TZm08yuY</a:t>
            </a:r>
            <a:endParaRPr lang="en-US" sz="800" baseline="0" dirty="0" smtClean="0"/>
          </a:p>
        </p:txBody>
      </p:sp>
      <p:sp>
        <p:nvSpPr>
          <p:cNvPr id="4" name="Slide Number Placeholder 3"/>
          <p:cNvSpPr>
            <a:spLocks noGrp="1"/>
          </p:cNvSpPr>
          <p:nvPr>
            <p:ph type="sldNum" sz="quarter" idx="10"/>
          </p:nvPr>
        </p:nvSpPr>
        <p:spPr/>
        <p:txBody>
          <a:bodyPr/>
          <a:lstStyle/>
          <a:p>
            <a:fld id="{C6A6090D-808C-4F8B-AB0B-2117E03D053F}" type="slidenum">
              <a:rPr lang="en-US" smtClean="0"/>
              <a:pPr/>
              <a:t>6</a:t>
            </a:fld>
            <a:endParaRPr lang="en-US"/>
          </a:p>
        </p:txBody>
      </p:sp>
    </p:spTree>
    <p:extLst>
      <p:ext uri="{BB962C8B-B14F-4D97-AF65-F5344CB8AC3E}">
        <p14:creationId xmlns:p14="http://schemas.microsoft.com/office/powerpoint/2010/main" val="1178954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447263" y="4415912"/>
            <a:ext cx="6112565" cy="4680754"/>
          </a:xfrm>
        </p:spPr>
        <p:txBody>
          <a:bodyPr/>
          <a:lstStyle/>
          <a:p>
            <a:pPr>
              <a:defRPr/>
            </a:pPr>
            <a:r>
              <a:rPr lang="en-US" sz="1100" dirty="0" smtClean="0"/>
              <a:t>From the toothpaste you use in the morning to the book you read at bedtime, corn plays a part in nearly every aspect of our lives.  Here are just a small group of items that come from corn.  </a:t>
            </a:r>
          </a:p>
          <a:p>
            <a:pPr>
              <a:defRPr/>
            </a:pPr>
            <a:r>
              <a:rPr lang="en-US" sz="1100" dirty="0" smtClean="0"/>
              <a:t>Corn Products:</a:t>
            </a:r>
          </a:p>
          <a:p>
            <a:pPr marL="171450" indent="-171450">
              <a:buFont typeface="Arial" pitchFamily="34" charset="0"/>
              <a:buChar char="•"/>
              <a:defRPr/>
            </a:pPr>
            <a:r>
              <a:rPr lang="en-US" sz="1100" dirty="0" smtClean="0"/>
              <a:t>Sweeten drinks, jams, candies and cereals</a:t>
            </a:r>
          </a:p>
          <a:p>
            <a:pPr marL="171450" indent="-171450">
              <a:buFont typeface="Arial" pitchFamily="34" charset="0"/>
              <a:buChar char="•"/>
              <a:defRPr/>
            </a:pPr>
            <a:r>
              <a:rPr lang="en-US" sz="1100" dirty="0" smtClean="0"/>
              <a:t>Balance tartness in drinks and candies, provide the chewy constancy, and aide in keeping many of these products fresh after packaging</a:t>
            </a:r>
          </a:p>
          <a:p>
            <a:pPr marL="171450" indent="-171450">
              <a:buFont typeface="Arial" pitchFamily="34" charset="0"/>
              <a:buChar char="•"/>
              <a:defRPr/>
            </a:pPr>
            <a:r>
              <a:rPr lang="en-US" sz="1100" dirty="0" smtClean="0"/>
              <a:t>Ensures your toothpaste has a minty flavor and doesn’t get hard after you open it</a:t>
            </a:r>
          </a:p>
          <a:p>
            <a:pPr marL="171450" indent="-171450">
              <a:buFont typeface="Arial" pitchFamily="34" charset="0"/>
              <a:buChar char="•"/>
              <a:defRPr/>
            </a:pPr>
            <a:r>
              <a:rPr lang="en-US" sz="1100" dirty="0" smtClean="0"/>
              <a:t>Helps give paint its consistency and color</a:t>
            </a:r>
          </a:p>
          <a:p>
            <a:pPr marL="171450" indent="-171450">
              <a:buFont typeface="Arial" pitchFamily="34" charset="0"/>
              <a:buChar char="•"/>
              <a:defRPr/>
            </a:pPr>
            <a:r>
              <a:rPr lang="en-US" sz="1100" dirty="0" smtClean="0"/>
              <a:t>Appears in pet treats as a good food source with fiber and amino acids</a:t>
            </a:r>
          </a:p>
          <a:p>
            <a:pPr marL="171450" indent="-171450">
              <a:buFont typeface="Arial" pitchFamily="34" charset="0"/>
              <a:buChar char="•"/>
              <a:defRPr/>
            </a:pPr>
            <a:r>
              <a:rPr lang="en-US" sz="1100" dirty="0" smtClean="0"/>
              <a:t>Helps give your favorite jeans just the right color, feel and lasting strength</a:t>
            </a:r>
          </a:p>
          <a:p>
            <a:pPr marL="171450" indent="-171450">
              <a:buFont typeface="Arial" pitchFamily="34" charset="0"/>
              <a:buChar char="•"/>
              <a:defRPr/>
            </a:pPr>
            <a:r>
              <a:rPr lang="en-US" sz="1100" dirty="0" smtClean="0"/>
              <a:t>Helps the clean in dish soap be more effective and produce suds</a:t>
            </a:r>
          </a:p>
          <a:p>
            <a:pPr marL="171450" indent="-171450">
              <a:buFont typeface="Arial" pitchFamily="34" charset="0"/>
              <a:buChar char="•"/>
              <a:defRPr/>
            </a:pPr>
            <a:r>
              <a:rPr lang="en-US" sz="1100" dirty="0" smtClean="0"/>
              <a:t>In canned fruits and vegetables it helps preserve texture, color, aroma and vitamin content.</a:t>
            </a:r>
          </a:p>
          <a:p>
            <a:pPr marL="171450" indent="-171450">
              <a:buFont typeface="Arial" pitchFamily="34" charset="0"/>
              <a:buChar char="•"/>
              <a:defRPr/>
            </a:pPr>
            <a:r>
              <a:rPr lang="en-US" sz="1100" dirty="0" smtClean="0"/>
              <a:t>Improve the smooth feel of books, paper strength and color quality</a:t>
            </a:r>
          </a:p>
          <a:p>
            <a:pPr marL="171450" indent="-171450">
              <a:buFont typeface="Arial" pitchFamily="34" charset="0"/>
              <a:buChar char="•"/>
              <a:defRPr/>
            </a:pPr>
            <a:r>
              <a:rPr lang="en-US" sz="1100" dirty="0" smtClean="0"/>
              <a:t>In sauces and condiments corn</a:t>
            </a:r>
            <a:r>
              <a:rPr lang="en-US" sz="1100" baseline="0" dirty="0" smtClean="0"/>
              <a:t> is</a:t>
            </a:r>
            <a:r>
              <a:rPr lang="en-US" sz="1100" dirty="0" smtClean="0"/>
              <a:t> used to improve texture, flavor and consistency and to maintain quality in reduced-fat versions</a:t>
            </a:r>
          </a:p>
          <a:p>
            <a:pPr marL="171450" indent="-171450">
              <a:buFont typeface="Arial" pitchFamily="34" charset="0"/>
              <a:buChar char="•"/>
              <a:defRPr/>
            </a:pPr>
            <a:r>
              <a:rPr lang="en-US" sz="1100" dirty="0" smtClean="0"/>
              <a:t>Many corn products are used in medicines and vitamins</a:t>
            </a:r>
          </a:p>
          <a:p>
            <a:pPr marL="171450" indent="-171450">
              <a:buFont typeface="Arial" pitchFamily="34" charset="0"/>
              <a:buChar char="•"/>
              <a:defRPr/>
            </a:pPr>
            <a:r>
              <a:rPr lang="en-US" sz="1100" dirty="0" smtClean="0"/>
              <a:t>Plastics from corn products produce 68% less fossil fuels and generate up to 55% less greenhouse gas emissions than traditional plastics</a:t>
            </a:r>
          </a:p>
          <a:p>
            <a:pPr marL="171450" indent="-171450">
              <a:buFont typeface="Arial" pitchFamily="34" charset="0"/>
              <a:buChar char="•"/>
              <a:defRPr/>
            </a:pPr>
            <a:r>
              <a:rPr lang="en-US" sz="1100" dirty="0" smtClean="0"/>
              <a:t>Corn is the most widely used material for ethanol production</a:t>
            </a:r>
          </a:p>
          <a:p>
            <a:pPr>
              <a:defRPr/>
            </a:pPr>
            <a:endParaRPr lang="en-US" sz="1100" dirty="0" smtClean="0"/>
          </a:p>
          <a:p>
            <a:pPr>
              <a:defRPr/>
            </a:pPr>
            <a:r>
              <a:rPr lang="en-US" sz="800" dirty="0" smtClean="0"/>
              <a:t>SOURCES:</a:t>
            </a:r>
          </a:p>
          <a:p>
            <a:pPr>
              <a:defRPr/>
            </a:pPr>
            <a:r>
              <a:rPr lang="en-US" sz="800" dirty="0" smtClean="0"/>
              <a:t>Texas Corn Producers</a:t>
            </a:r>
            <a:r>
              <a:rPr lang="en-US" sz="800" baseline="0" dirty="0" smtClean="0"/>
              <a:t> - </a:t>
            </a:r>
            <a:r>
              <a:rPr lang="en-US" sz="800" dirty="0" smtClean="0"/>
              <a:t>http://www.texascorn.org/index.html</a:t>
            </a:r>
          </a:p>
          <a:p>
            <a:pPr>
              <a:defRPr/>
            </a:pPr>
            <a:r>
              <a:rPr lang="en-US" sz="800" dirty="0" smtClean="0"/>
              <a:t>Corn Refiners Association - http://www.corn.org/</a:t>
            </a:r>
            <a:endParaRPr lang="en-US" sz="800" dirty="0"/>
          </a:p>
        </p:txBody>
      </p:sp>
      <p:sp>
        <p:nvSpPr>
          <p:cNvPr id="46084"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CF6F00E-9EB3-4C53-A38C-5B6187EFB1F7}" type="slidenum">
              <a:rPr lang="en-US" sz="1200">
                <a:solidFill>
                  <a:prstClr val="black"/>
                </a:solidFill>
              </a:rPr>
              <a:pPr eaLnBrk="1" hangingPunct="1"/>
              <a:t>7</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430213"/>
            <a:ext cx="4648200" cy="3486150"/>
          </a:xfrm>
        </p:spPr>
      </p:sp>
      <p:sp>
        <p:nvSpPr>
          <p:cNvPr id="3" name="Notes Placeholder 2"/>
          <p:cNvSpPr>
            <a:spLocks noGrp="1"/>
          </p:cNvSpPr>
          <p:nvPr>
            <p:ph type="body" idx="1"/>
          </p:nvPr>
        </p:nvSpPr>
        <p:spPr>
          <a:xfrm>
            <a:off x="372717" y="4034618"/>
            <a:ext cx="6261652" cy="5138746"/>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000000"/>
                </a:solidFill>
                <a:latin typeface="Times New Roman" pitchFamily="18" charset="0"/>
                <a:cs typeface="Times New Roman" pitchFamily="18" charset="0"/>
              </a:rPr>
              <a:t>Talk about a typical day and all the products that are used that come from agriculture.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000000"/>
                </a:solidFill>
                <a:latin typeface="Times New Roman" pitchFamily="18" charset="0"/>
                <a:cs typeface="Times New Roman" pitchFamily="18" charset="0"/>
              </a:rPr>
              <a:t>When you woke</a:t>
            </a:r>
            <a:r>
              <a:rPr lang="en-US" sz="1200" baseline="0" dirty="0" smtClean="0">
                <a:solidFill>
                  <a:srgbClr val="000000"/>
                </a:solidFill>
                <a:latin typeface="Times New Roman" pitchFamily="18" charset="0"/>
                <a:cs typeface="Times New Roman" pitchFamily="18" charset="0"/>
              </a:rPr>
              <a:t> up in your bed this morning, you already had your first meet-up with agriculture. Somewhere in your bedding and pajamas were materials made of fibers from cotton plants. </a:t>
            </a:r>
            <a:r>
              <a:rPr lang="en-US" sz="1200" dirty="0" smtClean="0">
                <a:solidFill>
                  <a:srgbClr val="000000"/>
                </a:solidFill>
                <a:latin typeface="Times New Roman" pitchFamily="18" charset="0"/>
                <a:cs typeface="Times New Roman" pitchFamily="18" charset="0"/>
              </a:rPr>
              <a:t>Did you wash or shower with soap? That soap</a:t>
            </a:r>
            <a:r>
              <a:rPr lang="en-US" sz="1200" baseline="0" dirty="0" smtClean="0">
                <a:solidFill>
                  <a:srgbClr val="000000"/>
                </a:solidFill>
                <a:latin typeface="Times New Roman" pitchFamily="18" charset="0"/>
                <a:cs typeface="Times New Roman" pitchFamily="18" charset="0"/>
              </a:rPr>
              <a:t> is made from fat from cattle and oil from plants such as palm, corn and soybeans. What did you eat for breakfast? Did you ride to school today? Tires on your bus, car or bike are made from the rubber plant.  </a:t>
            </a:r>
            <a:r>
              <a:rPr lang="en-US" sz="1200" dirty="0" smtClean="0">
                <a:solidFill>
                  <a:srgbClr val="000000"/>
                </a:solidFill>
                <a:latin typeface="Times New Roman" pitchFamily="18" charset="0"/>
                <a:cs typeface="Times New Roman" pitchFamily="18" charset="0"/>
              </a:rPr>
              <a:t>What items were a surprise to the students?</a:t>
            </a:r>
          </a:p>
          <a:p>
            <a:r>
              <a:rPr lang="en-US" b="1" baseline="0" dirty="0" smtClean="0"/>
              <a:t>A World without Corn:</a:t>
            </a:r>
          </a:p>
          <a:p>
            <a:r>
              <a:rPr lang="en-US" b="1" baseline="0" dirty="0" smtClean="0"/>
              <a:t>No frozen pizza</a:t>
            </a:r>
            <a:r>
              <a:rPr lang="en-US" baseline="0" dirty="0" smtClean="0"/>
              <a:t>: Corn starch is used as a barrier to keep water out of the crust so your pizza will have a crisp crust!</a:t>
            </a:r>
          </a:p>
          <a:p>
            <a:r>
              <a:rPr lang="en-US" b="1" baseline="0" dirty="0" smtClean="0"/>
              <a:t>Frustrating wallpaper: </a:t>
            </a:r>
            <a:r>
              <a:rPr lang="en-US" baseline="0" dirty="0" smtClean="0"/>
              <a:t>Wallpaper paste is made with corn starch to slow down how fast it will adhere. You have more time to get the wallpaper on correctly.</a:t>
            </a:r>
          </a:p>
          <a:p>
            <a:r>
              <a:rPr lang="en-US" b="1" baseline="0" dirty="0" smtClean="0"/>
              <a:t>Daily Bread Buying</a:t>
            </a:r>
            <a:r>
              <a:rPr lang="en-US" baseline="0" dirty="0" smtClean="0"/>
              <a:t>: Corn syrup prevents waste and saves consumers money by keeping bread fresh longer. The corn syrup holds moisture preventing baked goods from drying out too quickly.</a:t>
            </a:r>
          </a:p>
          <a:p>
            <a:r>
              <a:rPr lang="en-US" b="1" baseline="0" dirty="0" smtClean="0"/>
              <a:t>No coloring for kids</a:t>
            </a:r>
            <a:r>
              <a:rPr lang="en-US" baseline="0" dirty="0" smtClean="0"/>
              <a:t>: Corn starch is used to help bind chalk together and to dust molds used to make crayons. The crayons will pop-out undamaged.</a:t>
            </a:r>
          </a:p>
          <a:p>
            <a:r>
              <a:rPr lang="en-US" b="1" baseline="0" dirty="0" smtClean="0"/>
              <a:t>Corn chips </a:t>
            </a:r>
            <a:r>
              <a:rPr lang="en-US" baseline="0" dirty="0" smtClean="0"/>
              <a:t>are the most popular crunchy snacks.</a:t>
            </a:r>
          </a:p>
          <a:p>
            <a:r>
              <a:rPr lang="en-US" b="1" baseline="0" dirty="0" smtClean="0"/>
              <a:t>Packing, storing and moving with corn: </a:t>
            </a:r>
            <a:r>
              <a:rPr lang="en-US" baseline="0" dirty="0" smtClean="0"/>
              <a:t>Corn starch provides the adhesive to glue down every little ridge in corrugated cardboard.</a:t>
            </a:r>
          </a:p>
          <a:p>
            <a:r>
              <a:rPr lang="en-US" b="1" baseline="0" dirty="0" smtClean="0"/>
              <a:t>Want </a:t>
            </a:r>
            <a:r>
              <a:rPr lang="en-US" b="1" baseline="0" dirty="0" err="1" smtClean="0"/>
              <a:t>S’more</a:t>
            </a:r>
            <a:r>
              <a:rPr lang="en-US" b="1" baseline="0" dirty="0" smtClean="0"/>
              <a:t>?</a:t>
            </a:r>
            <a:r>
              <a:rPr lang="en-US" baseline="0" dirty="0" smtClean="0"/>
              <a:t> Not without corn! Marshmallows stay fresh longer because corn syrup keeps them from drying out too quickly. Corn ingredients are also used to make graham crackers.</a:t>
            </a:r>
          </a:p>
          <a:p>
            <a:r>
              <a:rPr lang="en-US" b="1" baseline="0" dirty="0" smtClean="0"/>
              <a:t>What, no plaster board? </a:t>
            </a:r>
            <a:r>
              <a:rPr lang="en-US" baseline="0" dirty="0" smtClean="0"/>
              <a:t>Corn starch is an essential ingredient in making the gypsum or plaster boards for building walls.</a:t>
            </a:r>
          </a:p>
          <a:p>
            <a:r>
              <a:rPr lang="en-US" sz="800" baseline="0" dirty="0" smtClean="0"/>
              <a:t>SOURCE:</a:t>
            </a:r>
          </a:p>
          <a:p>
            <a:r>
              <a:rPr lang="en-US" sz="800" baseline="0" dirty="0" smtClean="0"/>
              <a:t>Iowa Corn Promotion Board/Iowa Corn Growers Association – http://www.iowacorn.org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6A6090D-808C-4F8B-AB0B-2117E03D053F}" type="slidenum">
              <a:rPr lang="en-US" smtClean="0"/>
              <a:pPr/>
              <a:t>8</a:t>
            </a:fld>
            <a:endParaRPr lang="en-US"/>
          </a:p>
        </p:txBody>
      </p:sp>
    </p:spTree>
    <p:extLst>
      <p:ext uri="{BB962C8B-B14F-4D97-AF65-F5344CB8AC3E}">
        <p14:creationId xmlns:p14="http://schemas.microsoft.com/office/powerpoint/2010/main" val="263910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C4E317-3A9E-4FF5-93C1-4CE9659B9BC0}" type="slidenum">
              <a:rPr lang="en-US"/>
              <a:pPr/>
              <a:t>9</a:t>
            </a:fld>
            <a:endParaRPr lang="en-US"/>
          </a:p>
        </p:txBody>
      </p:sp>
      <p:sp>
        <p:nvSpPr>
          <p:cNvPr id="40962" name="Rectangle 2"/>
          <p:cNvSpPr>
            <a:spLocks noGrp="1" noRot="1" noChangeAspect="1" noChangeArrowheads="1" noTextEdit="1"/>
          </p:cNvSpPr>
          <p:nvPr>
            <p:ph type="sldImg"/>
          </p:nvPr>
        </p:nvSpPr>
        <p:spPr>
          <a:xfrm>
            <a:off x="1143000" y="381000"/>
            <a:ext cx="4646613" cy="3486150"/>
          </a:xfrm>
          <a:ln/>
        </p:spPr>
      </p:sp>
      <p:sp>
        <p:nvSpPr>
          <p:cNvPr id="40963" name="Rectangle 3"/>
          <p:cNvSpPr>
            <a:spLocks noGrp="1" noChangeArrowheads="1"/>
          </p:cNvSpPr>
          <p:nvPr>
            <p:ph type="body" idx="1"/>
          </p:nvPr>
        </p:nvSpPr>
        <p:spPr>
          <a:xfrm>
            <a:off x="457201" y="4261589"/>
            <a:ext cx="6096000" cy="4880489"/>
          </a:xfrm>
        </p:spPr>
        <p:txBody>
          <a:bodyPr/>
          <a:lstStyle/>
          <a:p>
            <a:pPr>
              <a:lnSpc>
                <a:spcPct val="90000"/>
              </a:lnSpc>
            </a:pPr>
            <a:r>
              <a:rPr lang="en-US" sz="1200" dirty="0" smtClean="0"/>
              <a:t>So</a:t>
            </a:r>
            <a:r>
              <a:rPr lang="en-US" sz="1200" baseline="0" dirty="0" smtClean="0"/>
              <a:t> is agriculture important to you?  Think outside of yourself. How many people are in the world today?  About 7 Billion. </a:t>
            </a:r>
            <a:endParaRPr lang="en-US" sz="1200" dirty="0" smtClean="0"/>
          </a:p>
          <a:p>
            <a:pPr>
              <a:lnSpc>
                <a:spcPct val="90000"/>
              </a:lnSpc>
            </a:pPr>
            <a:endParaRPr lang="en-US" sz="1200" dirty="0"/>
          </a:p>
          <a:p>
            <a:pPr>
              <a:lnSpc>
                <a:spcPct val="90000"/>
              </a:lnSpc>
            </a:pPr>
            <a:r>
              <a:rPr lang="en-US" sz="1200" dirty="0"/>
              <a:t>Who knows what the word “POPULATION” means? </a:t>
            </a:r>
          </a:p>
          <a:p>
            <a:pPr>
              <a:lnSpc>
                <a:spcPct val="90000"/>
              </a:lnSpc>
            </a:pPr>
            <a:r>
              <a:rPr lang="en-US" sz="1200" b="1" dirty="0" err="1">
                <a:solidFill>
                  <a:srgbClr val="000000"/>
                </a:solidFill>
              </a:rPr>
              <a:t>pop·u·la·tion</a:t>
            </a:r>
            <a:r>
              <a:rPr lang="en-US" sz="1200" dirty="0">
                <a:solidFill>
                  <a:srgbClr val="000000"/>
                </a:solidFill>
              </a:rPr>
              <a:t> : All of the people inhabiting a specified area.  The total number of such </a:t>
            </a:r>
            <a:r>
              <a:rPr lang="en-US" sz="1200" dirty="0" smtClean="0">
                <a:solidFill>
                  <a:srgbClr val="000000"/>
                </a:solidFill>
              </a:rPr>
              <a:t>people.</a:t>
            </a:r>
            <a:endParaRPr lang="en-US" sz="1200" dirty="0">
              <a:solidFill>
                <a:srgbClr val="000000"/>
              </a:solidFill>
            </a:endParaRPr>
          </a:p>
          <a:p>
            <a:pPr>
              <a:lnSpc>
                <a:spcPct val="90000"/>
              </a:lnSpc>
            </a:pPr>
            <a:endParaRPr lang="en-US" sz="1200" dirty="0" smtClean="0">
              <a:solidFill>
                <a:srgbClr val="000000"/>
              </a:solidFill>
            </a:endParaRPr>
          </a:p>
          <a:p>
            <a:pPr>
              <a:lnSpc>
                <a:spcPct val="90000"/>
              </a:lnSpc>
            </a:pPr>
            <a:r>
              <a:rPr lang="en-US" sz="1200" dirty="0" smtClean="0">
                <a:solidFill>
                  <a:srgbClr val="000000"/>
                </a:solidFill>
              </a:rPr>
              <a:t>In </a:t>
            </a:r>
            <a:r>
              <a:rPr lang="en-US" sz="1200" dirty="0">
                <a:solidFill>
                  <a:srgbClr val="000000"/>
                </a:solidFill>
              </a:rPr>
              <a:t>other words, global population  refers to the total number of people living on the Earth today.  These days, the  global population is growing at a very fast rate, which puts a tremendous strain on the Earth’s natural resources and its ability to produce enough food to feed us all.  Already there are millions of people suffering from malnutrition (a lack of food)  around the world and many of them die from starvation</a:t>
            </a:r>
            <a:r>
              <a:rPr lang="en-US" sz="1200" dirty="0" smtClean="0">
                <a:solidFill>
                  <a:srgbClr val="000000"/>
                </a:solidFill>
              </a:rPr>
              <a:t>.</a:t>
            </a:r>
          </a:p>
          <a:p>
            <a:pPr>
              <a:lnSpc>
                <a:spcPct val="90000"/>
              </a:lnSpc>
            </a:pPr>
            <a:endParaRPr lang="en-US" sz="800" dirty="0" smtClean="0">
              <a:solidFill>
                <a:srgbClr val="000000"/>
              </a:solidFill>
            </a:endParaRPr>
          </a:p>
          <a:p>
            <a:pPr>
              <a:lnSpc>
                <a:spcPct val="90000"/>
              </a:lnSpc>
            </a:pPr>
            <a:r>
              <a:rPr lang="en-US" sz="1200" dirty="0" smtClean="0">
                <a:solidFill>
                  <a:srgbClr val="000000"/>
                </a:solidFill>
              </a:rPr>
              <a:t>There </a:t>
            </a:r>
            <a:r>
              <a:rPr lang="en-US" sz="1200" dirty="0">
                <a:solidFill>
                  <a:srgbClr val="000000"/>
                </a:solidFill>
              </a:rPr>
              <a:t>are many reasons why this is happening.  One of them is that many countries don’t have the agricultural technology that we have in the United States and are still growing food using the same techniques that we used more than 50 years ago.  Although their population is growing, they are not growing enough food to feed all of the people</a:t>
            </a:r>
            <a:r>
              <a:rPr lang="en-US" sz="1200" dirty="0" smtClean="0">
                <a:solidFill>
                  <a:srgbClr val="000000"/>
                </a:solidFill>
              </a:rPr>
              <a:t>.</a:t>
            </a:r>
          </a:p>
          <a:p>
            <a:pPr>
              <a:lnSpc>
                <a:spcPct val="90000"/>
              </a:lnSpc>
            </a:pPr>
            <a:endParaRPr lang="en-US" sz="800" dirty="0">
              <a:solidFill>
                <a:srgbClr val="000000"/>
              </a:solidFill>
            </a:endParaRPr>
          </a:p>
          <a:p>
            <a:pPr>
              <a:lnSpc>
                <a:spcPct val="90000"/>
              </a:lnSpc>
            </a:pPr>
            <a:r>
              <a:rPr lang="en-US" sz="1200" dirty="0">
                <a:solidFill>
                  <a:srgbClr val="000000"/>
                </a:solidFill>
              </a:rPr>
              <a:t>That’s why technology is so important in the U.S.  It allows us to grow plenty of food to feed ourselves and </a:t>
            </a:r>
            <a:r>
              <a:rPr lang="en-US" sz="1200" dirty="0" smtClean="0">
                <a:solidFill>
                  <a:srgbClr val="000000"/>
                </a:solidFill>
              </a:rPr>
              <a:t>to export some as</a:t>
            </a:r>
            <a:r>
              <a:rPr lang="en-US" sz="1200" baseline="0" dirty="0" smtClean="0">
                <a:solidFill>
                  <a:srgbClr val="000000"/>
                </a:solidFill>
              </a:rPr>
              <a:t> well.  I</a:t>
            </a:r>
            <a:r>
              <a:rPr lang="en-US" sz="1200" dirty="0" smtClean="0">
                <a:solidFill>
                  <a:srgbClr val="000000"/>
                </a:solidFill>
              </a:rPr>
              <a:t>n </a:t>
            </a:r>
            <a:r>
              <a:rPr lang="en-US" sz="1200" dirty="0">
                <a:solidFill>
                  <a:srgbClr val="000000"/>
                </a:solidFill>
              </a:rPr>
              <a:t>turn, we try to share this technology with the countries that need it.  Do you see why it’s so important to keep developing new technology in agriculture</a:t>
            </a:r>
            <a:r>
              <a:rPr lang="en-US" sz="1200" dirty="0" smtClean="0">
                <a:solidFill>
                  <a:srgbClr val="000000"/>
                </a:solidFill>
              </a:rPr>
              <a:t>?</a:t>
            </a:r>
          </a:p>
          <a:p>
            <a:pPr>
              <a:lnSpc>
                <a:spcPct val="90000"/>
              </a:lnSpc>
            </a:pPr>
            <a:endParaRPr lang="en-US" sz="1200" dirty="0" smtClean="0">
              <a:solidFill>
                <a:srgbClr val="000000"/>
              </a:solidFill>
            </a:endParaRPr>
          </a:p>
          <a:p>
            <a:pPr>
              <a:lnSpc>
                <a:spcPct val="90000"/>
              </a:lnSpc>
            </a:pPr>
            <a:r>
              <a:rPr lang="en-US" sz="800" dirty="0" smtClean="0">
                <a:solidFill>
                  <a:srgbClr val="000000"/>
                </a:solidFill>
              </a:rPr>
              <a:t>SOURCES:</a:t>
            </a:r>
          </a:p>
          <a:p>
            <a:pPr>
              <a:lnSpc>
                <a:spcPct val="90000"/>
              </a:lnSpc>
            </a:pPr>
            <a:r>
              <a:rPr lang="en-US" sz="800" dirty="0" err="1" smtClean="0">
                <a:solidFill>
                  <a:srgbClr val="000000"/>
                </a:solidFill>
              </a:rPr>
              <a:t>Reverso</a:t>
            </a:r>
            <a:r>
              <a:rPr lang="en-US" sz="800" baseline="0" dirty="0" smtClean="0">
                <a:solidFill>
                  <a:srgbClr val="000000"/>
                </a:solidFill>
              </a:rPr>
              <a:t> Dictionary - </a:t>
            </a:r>
            <a:r>
              <a:rPr lang="en-US" sz="800" dirty="0" smtClean="0">
                <a:solidFill>
                  <a:srgbClr val="000000"/>
                </a:solidFill>
              </a:rPr>
              <a:t>http://dictionary.reverso.net/english-definition/population</a:t>
            </a:r>
            <a:endParaRPr lang="en-US" sz="800" dirty="0">
              <a:solidFill>
                <a:srgbClr val="000000"/>
              </a:solidFill>
            </a:endParaRPr>
          </a:p>
          <a:p>
            <a:pPr>
              <a:lnSpc>
                <a:spcPct val="90000"/>
              </a:lnSpc>
            </a:pPr>
            <a:r>
              <a:rPr lang="en-US" sz="800" dirty="0" err="1" smtClean="0">
                <a:solidFill>
                  <a:srgbClr val="000000"/>
                </a:solidFill>
              </a:rPr>
              <a:t>Worldometers</a:t>
            </a:r>
            <a:r>
              <a:rPr lang="en-US" sz="800" dirty="0" smtClean="0">
                <a:solidFill>
                  <a:srgbClr val="000000"/>
                </a:solidFill>
              </a:rPr>
              <a:t> - http://www.worldometers.info/world-population</a:t>
            </a:r>
            <a:endParaRPr lang="en-US" sz="8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81402FAE-89DC-4571-8DDC-2654C6AF0EA9}" type="datetime1">
              <a:rPr lang="en-US" smtClean="0"/>
              <a:t>5/29/15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DC81530C-F1DD-461C-AA2A-93867928869A}" type="slidenum">
              <a:rPr lang="en-US" smtClean="0"/>
              <a:pPr>
                <a:defRPr/>
              </a:pPr>
              <a:t>‹#›</a:t>
            </a:fld>
            <a:endParaRPr lang="en-US"/>
          </a:p>
        </p:txBody>
      </p:sp>
    </p:spTree>
    <p:extLst>
      <p:ext uri="{BB962C8B-B14F-4D97-AF65-F5344CB8AC3E}">
        <p14:creationId xmlns:p14="http://schemas.microsoft.com/office/powerpoint/2010/main" val="95583380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81402FAE-89DC-4571-8DDC-2654C6AF0EA9}" type="datetime1">
              <a:rPr lang="en-US" smtClean="0"/>
              <a:t>5/29/15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DC81530C-F1DD-461C-AA2A-93867928869A}" type="slidenum">
              <a:rPr lang="en-US" smtClean="0"/>
              <a:pPr>
                <a:defRPr/>
              </a:pPr>
              <a:t>‹#›</a:t>
            </a:fld>
            <a:endParaRPr lang="en-US"/>
          </a:p>
        </p:txBody>
      </p:sp>
    </p:spTree>
    <p:extLst>
      <p:ext uri="{BB962C8B-B14F-4D97-AF65-F5344CB8AC3E}">
        <p14:creationId xmlns:p14="http://schemas.microsoft.com/office/powerpoint/2010/main" val="31045850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81402FAE-89DC-4571-8DDC-2654C6AF0EA9}" type="datetime1">
              <a:rPr lang="en-US" smtClean="0"/>
              <a:t>5/29/15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DC81530C-F1DD-461C-AA2A-93867928869A}" type="slidenum">
              <a:rPr lang="en-US" smtClean="0"/>
              <a:pPr>
                <a:defRPr/>
              </a:pPr>
              <a:t>‹#›</a:t>
            </a:fld>
            <a:endParaRPr lang="en-US"/>
          </a:p>
        </p:txBody>
      </p:sp>
    </p:spTree>
    <p:extLst>
      <p:ext uri="{BB962C8B-B14F-4D97-AF65-F5344CB8AC3E}">
        <p14:creationId xmlns:p14="http://schemas.microsoft.com/office/powerpoint/2010/main" val="12339924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fld id="{D451672D-4C41-443E-BD37-9B9F3688FF49}" type="datetime1">
              <a:rPr lang="en-US" smtClean="0"/>
              <a:t>5/29/15</a:t>
            </a:fld>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E6449C28-5ECE-4E6C-BE01-9FC3A713CEDA}" type="slidenum">
              <a:rPr lang="en-US"/>
              <a:pPr/>
              <a:t>‹#›</a:t>
            </a:fld>
            <a:endParaRPr lang="en-US"/>
          </a:p>
        </p:txBody>
      </p:sp>
    </p:spTree>
    <p:extLst>
      <p:ext uri="{BB962C8B-B14F-4D97-AF65-F5344CB8AC3E}">
        <p14:creationId xmlns:p14="http://schemas.microsoft.com/office/powerpoint/2010/main" val="50840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18B520-C431-4AB1-8E39-F11C07F0F334}" type="datetimeFigureOut">
              <a:rPr lang="en-US" smtClean="0"/>
              <a:t>5/29/15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3434789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18B520-C431-4AB1-8E39-F11C07F0F334}" type="datetimeFigureOut">
              <a:rPr lang="en-US" smtClean="0"/>
              <a:t>5/29/15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286506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18B520-C431-4AB1-8E39-F11C07F0F334}" type="datetimeFigureOut">
              <a:rPr lang="en-US" smtClean="0"/>
              <a:t>5/29/15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2597490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18B520-C431-4AB1-8E39-F11C07F0F334}" type="datetimeFigureOut">
              <a:rPr lang="en-US" smtClean="0"/>
              <a:t>5/29/15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1756869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18B520-C431-4AB1-8E39-F11C07F0F334}" type="datetimeFigureOut">
              <a:rPr lang="en-US" smtClean="0"/>
              <a:t>5/29/15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3300151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18B520-C431-4AB1-8E39-F11C07F0F334}" type="datetimeFigureOut">
              <a:rPr lang="en-US" smtClean="0"/>
              <a:t>5/29/15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1079413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8B520-C431-4AB1-8E39-F11C07F0F334}" type="datetimeFigureOut">
              <a:rPr lang="en-US" smtClean="0"/>
              <a:t>5/29/15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142054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1DEAEC7-AD75-481F-B6FA-86C7182A4759}" type="datetime1">
              <a:rPr lang="en-US" smtClean="0"/>
              <a:t>5/29/15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FFDEE19-5290-4DED-B1DB-3E79884CA825}" type="slidenum">
              <a:rPr lang="en-US" smtClean="0"/>
              <a:pPr/>
              <a:t>‹#›</a:t>
            </a:fld>
            <a:endParaRPr lang="en-US"/>
          </a:p>
        </p:txBody>
      </p:sp>
    </p:spTree>
    <p:extLst>
      <p:ext uri="{BB962C8B-B14F-4D97-AF65-F5344CB8AC3E}">
        <p14:creationId xmlns:p14="http://schemas.microsoft.com/office/powerpoint/2010/main" val="1731071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18B520-C431-4AB1-8E39-F11C07F0F334}" type="datetimeFigureOut">
              <a:rPr lang="en-US" smtClean="0"/>
              <a:t>5/29/15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297640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18B520-C431-4AB1-8E39-F11C07F0F334}" type="datetimeFigureOut">
              <a:rPr lang="en-US" smtClean="0"/>
              <a:t>5/29/15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347510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18B520-C431-4AB1-8E39-F11C07F0F334}" type="datetimeFigureOut">
              <a:rPr lang="en-US" smtClean="0"/>
              <a:t>5/29/15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2672482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18B520-C431-4AB1-8E39-F11C07F0F334}" type="datetimeFigureOut">
              <a:rPr lang="en-US" smtClean="0"/>
              <a:t>5/29/15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3002337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18B520-C431-4AB1-8E39-F11C07F0F334}" type="datetimeFigureOut">
              <a:rPr lang="en-US" smtClean="0"/>
              <a:t>5/29/15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07CBC3-A891-4645-A095-CAB32BFA00D7}" type="slidenum">
              <a:rPr lang="en-US" smtClean="0"/>
              <a:t>‹#›</a:t>
            </a:fld>
            <a:endParaRPr lang="en-US"/>
          </a:p>
        </p:txBody>
      </p:sp>
    </p:spTree>
    <p:extLst>
      <p:ext uri="{BB962C8B-B14F-4D97-AF65-F5344CB8AC3E}">
        <p14:creationId xmlns:p14="http://schemas.microsoft.com/office/powerpoint/2010/main" val="399187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fld id="{81402FAE-89DC-4571-8DDC-2654C6AF0EA9}" type="datetime1">
              <a:rPr lang="en-US" smtClean="0"/>
              <a:t>5/29/15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DC81530C-F1DD-461C-AA2A-93867928869A}" type="slidenum">
              <a:rPr lang="en-US" smtClean="0"/>
              <a:pPr>
                <a:defRPr/>
              </a:pPr>
              <a:t>‹#›</a:t>
            </a:fld>
            <a:endParaRPr lang="en-US"/>
          </a:p>
        </p:txBody>
      </p:sp>
    </p:spTree>
    <p:extLst>
      <p:ext uri="{BB962C8B-B14F-4D97-AF65-F5344CB8AC3E}">
        <p14:creationId xmlns:p14="http://schemas.microsoft.com/office/powerpoint/2010/main" val="1873904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81402FAE-89DC-4571-8DDC-2654C6AF0EA9}" type="datetime1">
              <a:rPr lang="en-US" smtClean="0"/>
              <a:t>5/29/15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DC81530C-F1DD-461C-AA2A-93867928869A}" type="slidenum">
              <a:rPr lang="en-US" smtClean="0"/>
              <a:pPr>
                <a:defRPr/>
              </a:pPr>
              <a:t>‹#›</a:t>
            </a:fld>
            <a:endParaRPr lang="en-US"/>
          </a:p>
        </p:txBody>
      </p:sp>
    </p:spTree>
    <p:extLst>
      <p:ext uri="{BB962C8B-B14F-4D97-AF65-F5344CB8AC3E}">
        <p14:creationId xmlns:p14="http://schemas.microsoft.com/office/powerpoint/2010/main" val="236827126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fld id="{81402FAE-89DC-4571-8DDC-2654C6AF0EA9}" type="datetime1">
              <a:rPr lang="en-US" smtClean="0"/>
              <a:t>5/29/15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DC81530C-F1DD-461C-AA2A-93867928869A}" type="slidenum">
              <a:rPr lang="en-US" smtClean="0"/>
              <a:pPr>
                <a:defRPr/>
              </a:pPr>
              <a:t>‹#›</a:t>
            </a:fld>
            <a:endParaRPr lang="en-US"/>
          </a:p>
        </p:txBody>
      </p:sp>
    </p:spTree>
    <p:extLst>
      <p:ext uri="{BB962C8B-B14F-4D97-AF65-F5344CB8AC3E}">
        <p14:creationId xmlns:p14="http://schemas.microsoft.com/office/powerpoint/2010/main" val="323010220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fld id="{4487B29C-250E-4C53-B5AC-C753D2B345E5}" type="datetime1">
              <a:rPr lang="en-US" smtClean="0"/>
              <a:t>5/29/15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094C6876-0C69-4844-BD61-67AA30330F97}" type="slidenum">
              <a:rPr lang="en-US" smtClean="0"/>
              <a:pPr>
                <a:defRPr/>
              </a:pPr>
              <a:t>‹#›</a:t>
            </a:fld>
            <a:endParaRPr lang="en-US"/>
          </a:p>
        </p:txBody>
      </p:sp>
    </p:spTree>
    <p:extLst>
      <p:ext uri="{BB962C8B-B14F-4D97-AF65-F5344CB8AC3E}">
        <p14:creationId xmlns:p14="http://schemas.microsoft.com/office/powerpoint/2010/main" val="238717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C900259-62EA-4D70-9607-89E41613764F}" type="datetime1">
              <a:rPr lang="en-US" smtClean="0"/>
              <a:t>5/29/15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19904FB-D05B-47F0-944D-EFAD675AC5C9}" type="slidenum">
              <a:rPr lang="en-US" smtClean="0"/>
              <a:pPr/>
              <a:t>‹#›</a:t>
            </a:fld>
            <a:endParaRPr lang="en-US"/>
          </a:p>
        </p:txBody>
      </p:sp>
    </p:spTree>
    <p:extLst>
      <p:ext uri="{BB962C8B-B14F-4D97-AF65-F5344CB8AC3E}">
        <p14:creationId xmlns:p14="http://schemas.microsoft.com/office/powerpoint/2010/main" val="5612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81402FAE-89DC-4571-8DDC-2654C6AF0EA9}" type="datetime1">
              <a:rPr lang="en-US" smtClean="0"/>
              <a:t>5/29/15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DC81530C-F1DD-461C-AA2A-93867928869A}" type="slidenum">
              <a:rPr lang="en-US" smtClean="0"/>
              <a:pPr>
                <a:defRPr/>
              </a:pPr>
              <a:t>‹#›</a:t>
            </a:fld>
            <a:endParaRPr lang="en-US"/>
          </a:p>
        </p:txBody>
      </p:sp>
    </p:spTree>
    <p:extLst>
      <p:ext uri="{BB962C8B-B14F-4D97-AF65-F5344CB8AC3E}">
        <p14:creationId xmlns:p14="http://schemas.microsoft.com/office/powerpoint/2010/main" val="7186838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fld id="{81402FAE-89DC-4571-8DDC-2654C6AF0EA9}" type="datetime1">
              <a:rPr lang="en-US" smtClean="0"/>
              <a:t>5/29/15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DC81530C-F1DD-461C-AA2A-93867928869A}" type="slidenum">
              <a:rPr lang="en-US" smtClean="0"/>
              <a:pPr>
                <a:defRPr/>
              </a:pPr>
              <a:t>‹#›</a:t>
            </a:fld>
            <a:endParaRPr lang="en-US"/>
          </a:p>
        </p:txBody>
      </p:sp>
    </p:spTree>
    <p:extLst>
      <p:ext uri="{BB962C8B-B14F-4D97-AF65-F5344CB8AC3E}">
        <p14:creationId xmlns:p14="http://schemas.microsoft.com/office/powerpoint/2010/main" val="57139714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35073"/>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8B520-C431-4AB1-8E39-F11C07F0F334}" type="datetimeFigureOut">
              <a:rPr lang="en-US" smtClean="0"/>
              <a:t>5/29/15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07CBC3-A891-4645-A095-CAB32BFA00D7}" type="slidenum">
              <a:rPr lang="en-US" smtClean="0"/>
              <a:t>‹#›</a:t>
            </a:fld>
            <a:endParaRPr lang="en-US"/>
          </a:p>
        </p:txBody>
      </p:sp>
    </p:spTree>
    <p:extLst>
      <p:ext uri="{BB962C8B-B14F-4D97-AF65-F5344CB8AC3E}">
        <p14:creationId xmlns:p14="http://schemas.microsoft.com/office/powerpoint/2010/main" val="1207890534"/>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19.xml"/><Relationship Id="rId5" Type="http://schemas.openxmlformats.org/officeDocument/2006/relationships/notesSlide" Target="../notesSlides/notesSlide20.xml"/><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video" Target="https://www.youtube.com/embed/V9qrnRS4dtw" TargetMode="External"/><Relationship Id="rId2" Type="http://schemas.microsoft.com/office/2007/relationships/media" Target="../media/media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aptop\PowerPoint Presentations\America's Abundance\Current Version Posted to Web\Agriculture's Abundance_Final  Copy October 11working on-\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39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Laptop\PowerPoint Presentations\America's Abundance\Current Version Posted to Web\Agriculture's Abundance_Final  Copy October 11working on-\Slide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696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aptop\PowerPoint Presentations\America's Abundance\Current Version Posted to Web\Agriculture's Abundance_Final  Copy October 11working on-\Slid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443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Laptop\PowerPoint Presentations\America's Abundance\Current Version Posted to Web\Agriculture's Abundance_Final  Copy October 11working on-\Slide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5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0" name="WordArt 26"/>
          <p:cNvSpPr>
            <a:spLocks noChangeArrowheads="1" noChangeShapeType="1" noTextEdit="1"/>
          </p:cNvSpPr>
          <p:nvPr/>
        </p:nvSpPr>
        <p:spPr bwMode="auto">
          <a:xfrm>
            <a:off x="5334000" y="762000"/>
            <a:ext cx="3086100" cy="9620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sz="5400" kern="10" dirty="0">
                <a:solidFill>
                  <a:srgbClr val="FFFFFF"/>
                </a:solidFill>
                <a:latin typeface="Arial Black"/>
              </a:rPr>
              <a:t>TILLING</a:t>
            </a:r>
          </a:p>
        </p:txBody>
      </p:sp>
      <p:pic>
        <p:nvPicPr>
          <p:cNvPr id="13314" name="Picture 2" descr="C:\Laptop\PowerPoint Presentations\America's Abundance\Current Version Posted to Web\Agriculture's Abundance_Final  Copy October 11working on-\Slide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88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Laptop\PowerPoint Presentations\America's Abundance\Current Version Posted to Web\Agriculture's Abundance_Final  Copy October 11working on-\Slide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130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Laptop\PowerPoint Presentations\America's Abundance\Current Version Posted to Web\Agriculture's Abundance_Final  Copy October 11working on-\Slide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157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Laptop\PowerPoint Presentations\America's Abundance\Current Version Posted to Web\Agriculture's Abundance_Final  Copy October 11working on-\Slide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580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Laptop\PowerPoint Presentations\America's Abundance\Current Version Posted to Web\Agriculture's Abundance_Final  Copy October 11working on-\Slide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8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3" name="Rectangle 15"/>
          <p:cNvSpPr>
            <a:spLocks noChangeArrowheads="1"/>
          </p:cNvSpPr>
          <p:nvPr/>
        </p:nvSpPr>
        <p:spPr bwMode="auto">
          <a:xfrm>
            <a:off x="4098925" y="2955925"/>
            <a:ext cx="184150" cy="457200"/>
          </a:xfrm>
          <a:prstGeom prst="rect">
            <a:avLst/>
          </a:prstGeom>
          <a:noFill/>
          <a:ln>
            <a:noFill/>
          </a:ln>
          <a:effectLst/>
          <a:extLst>
            <a:ext uri="{909E8E84-426E-40dd-AFC4-6F175D3DCCD1}">
              <a14:hiddenFill xmlns:a14="http://schemas.microsoft.com/office/drawing/2010/main">
                <a:solidFill>
                  <a:srgbClr val="19B2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pPr>
            <a:endParaRPr lang="en-US"/>
          </a:p>
        </p:txBody>
      </p:sp>
      <p:pic>
        <p:nvPicPr>
          <p:cNvPr id="18434" name="Picture 2" descr="C:\Laptop\PowerPoint Presentations\America's Abundance\Current Version Posted to Web\Agriculture's Abundance_Final  Copy October 11working on-\Slide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5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2" name="WordArt 22"/>
          <p:cNvSpPr>
            <a:spLocks noChangeArrowheads="1" noChangeShapeType="1" noTextEdit="1"/>
          </p:cNvSpPr>
          <p:nvPr/>
        </p:nvSpPr>
        <p:spPr bwMode="auto">
          <a:xfrm>
            <a:off x="3276600" y="762000"/>
            <a:ext cx="3657600" cy="9620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sz="5400" kern="10">
                <a:solidFill>
                  <a:srgbClr val="FFFFFF"/>
                </a:solidFill>
                <a:latin typeface="Arial Black"/>
              </a:rPr>
              <a:t>HARVESTING</a:t>
            </a:r>
          </a:p>
        </p:txBody>
      </p:sp>
      <p:pic>
        <p:nvPicPr>
          <p:cNvPr id="19458" name="Picture 2" descr="C:\Laptop\PowerPoint Presentations\America's Abundance\Current Version Posted to Web\Agriculture's Abundance_Final  Copy October 11working on-\Slide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aptop\PowerPoint Presentations\America's Abundance\Current Version Posted to Web\Agriculture's Abundance_Final  Copy October 11working on-\Slid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84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9qrnRS4dtw"/>
          <p:cNvPicPr>
            <a:picLocks noRot="1" noChangeAspect="1"/>
          </p:cNvPicPr>
          <p:nvPr>
            <a:quickTimeFile r:link="rId1"/>
          </p:nvPr>
        </p:nvPicPr>
        <p:blipFill>
          <a:blip r:embed="rId6"/>
          <a:stretch>
            <a:fillRect/>
          </a:stretch>
        </p:blipFill>
        <p:spPr>
          <a:xfrm>
            <a:off x="0" y="22860"/>
            <a:ext cx="9144000" cy="6835140"/>
          </a:xfrm>
          <a:prstGeom prst="rect">
            <a:avLst/>
          </a:prstGeom>
        </p:spPr>
      </p:pic>
      <p:pic>
        <p:nvPicPr>
          <p:cNvPr id="2" name="Grain corn harvest at Dan Shedd Farm, Eloy, Arizona 201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857250"/>
            <a:ext cx="9144000" cy="5143500"/>
          </a:xfrm>
          <a:prstGeom prst="rect">
            <a:avLst/>
          </a:prstGeom>
        </p:spPr>
      </p:pic>
    </p:spTree>
    <p:extLst>
      <p:ext uri="{BB962C8B-B14F-4D97-AF65-F5344CB8AC3E}">
        <p14:creationId xmlns:p14="http://schemas.microsoft.com/office/powerpoint/2010/main" val="3181879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Laptop\PowerPoint Presentations\America's Abundance\Current Version Posted to Web\Agriculture's Abundance_Final  Copy October 11working on-\Slide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104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Laptop\PowerPoint Presentations\America's Abundance\Current Version Posted to Web\Agriculture's Abundance_Final  Copy October 11working on-\Slide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864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Laptop\PowerPoint Presentations\America's Abundance\Current Version Posted to Web\Agriculture's Abundance_Final  Copy October 11working on-\Slide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638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Laptop\PowerPoint Presentations\America's Abundance\Current Version Posted to Web\Agriculture's Abundance_Final  Copy October 11working on-\Slide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70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aptop\PowerPoint Presentations\America's Abundance\Current Version Posted to Web\Agriculture's Abundance_Final  Copy October 11working on-\Slide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13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1" name="Text Box 7"/>
          <p:cNvSpPr txBox="1">
            <a:spLocks noChangeArrowheads="1"/>
          </p:cNvSpPr>
          <p:nvPr/>
        </p:nvSpPr>
        <p:spPr bwMode="auto">
          <a:xfrm>
            <a:off x="1143000" y="6553200"/>
            <a:ext cx="1219200" cy="244475"/>
          </a:xfrm>
          <a:prstGeom prst="rect">
            <a:avLst/>
          </a:prstGeom>
          <a:noFill/>
          <a:ln>
            <a:noFill/>
          </a:ln>
          <a:effectLst/>
          <a:extLst>
            <a:ext uri="{909E8E84-426E-40dd-AFC4-6F175D3DCCD1}">
              <a14:hiddenFill xmlns:a14="http://schemas.microsoft.com/office/drawing/2010/main">
                <a:solidFill>
                  <a:srgbClr val="19B2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000">
                <a:solidFill>
                  <a:schemeClr val="bg1"/>
                </a:solidFill>
              </a:rPr>
              <a:t>Map courtesy of</a:t>
            </a:r>
          </a:p>
        </p:txBody>
      </p:sp>
      <p:pic>
        <p:nvPicPr>
          <p:cNvPr id="3074" name="Picture 2" descr="C:\Laptop\PowerPoint Presentations\America's Abundance\Current Version Posted to Web\Agriculture's Abundance_Final  Copy October 11working on-\Slid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aptop\PowerPoint Presentations\America's Abundance\Current Version Posted to Web\Agriculture's Abundance_Final  Copy October 11working on-\Sli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8" descr="data:image/jpeg;base64,/9j/4AAQSkZJRgABAQAAAQABAAD/2wCEAAkGBhQSEBQUEhQUFRQUFBYVFBUVFhUUFBQVFBUVFBUWFBcYGyYeFxkjGRQUHy8gIycpLCwsFR4xNTAqNSYrLCkBCQoKDgwOGg8PGikcHxwpKSkpKSksKSkpKSkpKSwpKSkpKSkpLCwpLCksLCkpKSksKSksLykpLCwpLCkpKSkpLP/AABEIALQA8AMBIgACEQEDEQH/xAAbAAACAwEBAQAAAAAAAAAAAAAEBQIDBgEAB//EAEEQAAEEAAQCCAIHBQcFAQAAAAEAAgMRBBIhMQVRBhMiQWFxgZEy0RQjQpKhscEHUmLh8BYzVHKCovEVFyREk0P/xAAaAQADAQEBAQAAAAAAAAAAAAABAgMABAUG/8QALBEAAgIBBAAFAwMFAAAAAAAAAAECESEDEjFBBBMiUWEjMoEUQsEFM3GR0f/aAAwDAQACEQMRAD8A+gtnUxKlDcQpjFKdkKGhkUGvo2l/0tebjFrBRomkEWlOJn7R80XgJ7jCz+JxXad5n81pPAYoOOIFKt06WnEqPXlJZWhl16916Xdauh5Wsahh1y8JkECV0WtYQwzLzpkKWnxXS0+KJgkyqPWqgNPIrmQ8igagrrV1sqEDT4rwBWMGmVSEuiBJK7mKIAwyrwlQJevdaVrFaGDZEUydJ2TaqwYlGxWhr1qvhaDqkwxKacMltp81kxWj3EZABXv8kNDLaoxeKt7j4/khhikrYKG2cLxkCVHFrhxfigmaif0Ucyouwp5q4PXi9dWxAtgUmHd/RQjy4bgpnJIgMRKkemhkxpwvG9j1S/qLJJvUn81zhbszTrsVY12/mUu33Mjww7eSk2Mch7L2ZeDkaRRFgb5ewUwhsRiQxjnu0DQSfIJVLjcS6PrY2x5SMwjNl5b4na67gg2kVhpuXwaEeZXQfE+6ScB6RNxAIrLIN2+HMc0wx+O6qNzy0uDdSBV16oppqwy0pRlsayHX4n3XvX8UJgcX1kbX0WhwsA1dd10iCUwji06ZJdPmfdVZlLMiYmD4n3K7m8T7qsFezLAotvxK8R4qsFSzIgZwjy9guGMeHsEj6Q8PtzJmtzGP42d74zvXiNwuR4/qsj2vL8M8gWTboidBruW3ob2SXTyXWjcU4sdiIcgu/Rx/RXmuXcybajmZTJhR3Wp4XFZGkX3lSLkox8pzGtlOcUuBTk+L3VbJSea4yQaeaKZIpbLMVAO5FSETuX5K8PXS9MtM1hGZcLlC1Fzl2CHJXpbiZEVK9KcZLQQZg7gMmj9ftIpr9T5lKOjs3955hMI39p3mlfAY8hdroKpbJ+CjBiw7NXc4s9QpF0mWY7C9bE9l1maRfLkocIieyBrJB2mjLobBA2I9KRDSphCuyqk9u3o+fHCvia3ExnaR7T4EONehC1s3EWz4KR7e+N1jkQNQquj8DX4eRjhbTLKCP9Szs4fgnyxGzHKwgeOnZd5jYqP2q+mevjxEtr+6OV8r2NVBxRkGDie/9xgAG7jWwVDuK4st6wQMy1eUuOcjdKeLaYfBOOrG1m/2n8gVsmuBAI1B1B8DsqJuWDm1Ix01ua3W2LMFx9s0D5GDtMBLmO7iBdE8jW6XYHpPPO0GKAGndsk6AXsNrNILhQufHFn93keLG167f7kz6Dj/AMQeL3fn/JBScmkW1NHT0oylV8V8WW43pC8zGHDx9Y9ot5Jytb89/wDlAS9I8WyUROhiD3fDbjTvI3SHx0jsFjXSAB7Z/sA9uyRsPMfiiZMNNi8TE90RiiiN9uszjYO3oEG3x2PHR04pNxTi1dv3HEuNxAjZlia6V2rxmpjPC+8/zXOE8bdJI+GWPq5WAGgbBB7x7hL28VnxGIlihc2NkRpzy3M4nbQedqrg+GLOIyhz3PIiBLnbkks5bJ92VRzeRHbLcknVrmwiHpHNIZGxQBzo3lp7dNod9kCySNkG/ExzYWeTq3McyxNG1+UEgjwq/Gr0RfRL/wBk88Q9K5z9TxI85a/L5oW6tjqEFNxiqrb/AAPX8Y6uOFjGOklfG0tZeoGUaucdh496N4fjnvHbjMbtbF3sa3SXhLgMcQ7c4aIM8gBmA/ruWkJTwtnF4iMYYrnNnnlZ/iGNDXZftOJDfQWSncjtFluJgF2Y/E09k8r0KeXBxKuzj4iQOepuzoTXyTPB9lgHLxv8Vnn417aI77Ox3TjCy9kXyQaFGYeu50M16nmWRg3Mq3vWXk/aLhBs55/0FBzftKw/cJD/AKR81emKaieVI+JYjQpHif2kxn4Y3nzLQkmN6b59o683fyQaCjU8I6RRQZutdlvbc7J7w/ijJQZGG2E77bbr5LxDF52tPM2nXRzpYyCExvaTvVbG+4oNekdL1Gi4rx9zZXhmmrb/AM0Z38iEHg+MyBwyjNUjpSO4l2mvID9VRg+Fvf2nggGyGjVxOtA/13rSYfCMaBVNbTmv/wArhuT/AKR6rgabZ9ApaWnGqtjbo8H5C6U/WPebB7g3sgActCm6xcPE4YMQZHOLy5tHJqGOFAnfvq9Oa1XD+INlYHsujzFKsH0cHiNKSe+sM7wzhghDg1ziHOzHMb1O5C5xfhLcRGWnQjVrv3T8kYCpAp6xRFakt29PJkMFiuqBwuMb9Wfgd3DlR5cj3Ji3o0cuVmJlER2aCCKPcHck7xOFZI3K9ocORFpW3o21v91JLF4NdbfYgpNlfJ3fqVPN7X32r9/gKg4OyOExR9kEEE7m3CiTe5VfDcE3CwuaHF7WZn91jSyNPJSj4SftzTP8C7KP9oCMhga0U0AD8/PmnS+CEtTDTldvJncFFFxG5XsLXMOUZXnNXxAmh4qnj3C/osXWwzStcCKa55cHWe60ym6KRZi6N0kTjv1bqHsuw9FYw4OkdJKRt1jrA9Em1+35Ota+nFpqT2r9tX+CmHgHWZcQ2R8MkjGmTJVEkAnQo1/R1vXNmD3hzQA7X46Fdr9U0CmqKCOKfiZt4df89hfwrhIw4eGuc7O4vOaviO+wQp6NsySsLnkTOzv1F3d6aafyTglQLwEdqI+dO7vn+BdjuBRyhmbMHMFNe05Xj1CvwOEETcoLjqSXOOZxJ3JKnJj427vYPNzR+qBxHSLDN3ni++D+SZR9hJasnHa3gOxD6BWJ4njxmdRFh216o3iP7QMI0GpM55NBP6L5jNxkunklbs6yAeR2RlFklRuWcS20PuE4w89gFfNsP0qqs0d1yKc4Xp1EN2vHsf1QoQ3jJVYJh6gbLIwdO8P3lw82n9ELxbpGyWjAXl7BedtgZTuHDdLL0qymlp+ZLaYdxUCV0lRK62QIkqBKkVAqUh0GZvq2+ahFJTgVdgYg5oDtBfzVWKjDXUDYSKSfpCnUj6FDxewBG0vdVn93YOIcfQorD8PMlmaQkN1LG6MoG3B3edK91n+iWOaGPa5wrQ9rY0crvzRWL44zI9jLJfeY7NuqJb4HK00uOWOT3dOLl9n+wPjkBjkkazKKcdjoByBKRtxLhs5w8iQmHFOImfV5GYAAdwIH5lKV1eHWGcf9Rm3KKu6XuFs4nKNpJB5Pd81c3juIG00v33fNLwU7xMjMNlYI2PkLGvkdIMwBeMwawXQABHquo8soHSTEj/8AeX75Uf7WYv8AxEv3ioTHr3tEUQa86FrLIceYB+HTxrRVzcGkjcwyN7LnBuYOa5t2LFtJo+CODJsI/tfi/wDES+65/bDGf4iT3HyXMbwV7sTOyFhLY5HDcBrWhxABc40pcT4E5roI2Ru6x8Ic9u5zZn2d6AoDwQwN6iJ6YYz/ABEvv/JcPS3Fn/2JfvId3ApxII+rdncCWgUcwAslpBo7dyhjeESwgGRlAmgbDhY3aSCaPgUaQLYT/afFf4ib75Xn8fxB3nm/+jvmr+A4QOime2MTSsyZYyC6muvM/INXVQHqqPorp3uLWRxBoGfUsjZ3WbuiT3BbAMgz+KzHeWQ+b3fNUPxLju5x8yfmjMZwSSNrnEtc0BptpzBzX2A5p7xYo8irHcDoPBkb1jGFxYGuNZQC4Ods0i/wWwbIqL117tFByiSsCyDivMO+vcV4hcjA1vkozHiVLoKtdhdLBCpCRDFrHUVq+iuNAzAkMzZTZoAgHtN9QT7LJBFYZ4Hme5DUVqzo8NLO18MqUSicPh83kFTIyiruSONJlLlEq2MDML2vVWYhrPspGMi6Nn1WnNDSBFw31fqqZ6oV3FQT9RmQilI9v1Vv0g+ua/fdDhTBVtqZRa04qky6MqVqDSpBURLkkE6kyYkMd1jI5WtaxwkOVr8gAa5rtgaABB5JKE04Dw9kz3iRxY1sbnZhrRFUSOWuqJh07HsAYx8sZkdFNG6VgGVhkLcmYtAvYgkbWlsMf0eGRsj43GV0YYxjw+sjw4yEjRtCxz1KqwvR97pnRydhrK6x+4a0kAFv72axXO0u4hg+rmkjFkMe5t99NJFmtlqDbNDxOsQJo4nszDFSSUXBolY4ANc0k0S2jp/FavjxDWBsRdCZHYNsYzODo8wlc4xucDQsab8ljqXA1GjbjWwYt8bmNk6iMNZiC1sbhma50RFkgkCzVC90jhnH0KVtizNE4N76DJQSB6hLsq71ZuqNjurZGgWHcMwuayJmRPaRlzOLLGtkOGxGid8Q4jFMJIjKASIT1xa7JK+JjmPLqFgHPYNd3is2cI8ODS1wcdmlpBN8hVlFDAOY5zZIn2I3OogtLeTyCNWhYw2wePaxwDakhggeHlwIbI5z84AG9dYW15WhsPxuMQkO63M9koe1uUNe+Q2JHOuz3Cq0Qw4ViA0MykCUg1bdS0Fwz620AEnWtNUJj+HuiIzZSHC2ua4Oa4XWhHiCgYCcoq1zVXSzFKyjcXg2xt3u/wAKQ7YjY0RvFGdhtBc2pLKKxWBRmIXgvELwRRiQUgVEKQTijFrdeyVN7AW2W2bpRjiJO58T3UmPVgOqtAFySl2ZzrAHgeBvmJDBtv4JiOiWUW8+g+aN4FxPqibb2XbkbgBOsfqLGx1CpGVoKZi8dA1orYIWHC5ia1ACN40NCpdDGfXmxoW9/ml7sNCrEQ5TSoAX0vF9FIptR2T7j+SR4zoFIPh1H8Jv8DqqLVXZtl8GVapBM5+jsrNx7gj80K7hsg+yfTVUWpF9m2SXRQE14C6jNffh5R+AS4wOG4PsVylTkXKGLOLyPbFE51sY9pHM9oVmO5qzXK09bG9uIkeHzZXYx7RHCNyHCzKeVEUCDeqyBXG4l4unOF70SL863Ro1mqkwbJJJo5ewMNLJINKvDl5LmD1ot/zFV4rHzGKOXD5mmRz+tMQtweHUyM0LDQwNobFJ/wDqP1BZ2i+R+aV7jdtb8Db33snyHJDwYt8d5HuZe+VxbfnRWoNo1GLndEyd7aZN1GH63KAC2R0nar91xFXWxJUMHjXmOOYuJl+iYntnVxyvytsncgHdZZ8ho6nXfU69+vNVZzzPLfuKNC2ajh+aeGEPkeXCWejm+sLREx3Vtc47uJO/MojGAMjbeVn/AIkzMhkD3BxkJom7uisiFLIT3FCg2aj6fGx4fI6ITSNex0kX1jKc0BskjdRZduB3WaSTikpkcxol62gdQ3IwWbpgoaeNDVCNwjz9k+yNwGCc0kuFHuSSmoozugbD4Y7lpoXZI00V2CwbXmicuayD5J5gA59s0rKSbOlbJRNHV6VRygeN1a5XrOVrg0WSxjWW0M+zeqjkugdVXDGQSSpFxDgR6hIlQ0eKLzwNj/A/ghpeiz/s6+Se4Q6BMIVS6NZgpuFSN3afWwh3QOG4K+osjB3C4/g8Tt2D00RU2DBksFg/q6NAuPuEY3Ajck7BDjFUA8j+Vpfi+Nl0jSBTWnbn5rkalI51FyY2mioIjB4io3Z3bUBfrsk8/Gg/YgNHPck7UhziHkU6hZseS0FKOWFJphXESC4HcFE8BkAmFcil2IPYaieCSDrm+qvZ1rg+h4V6YRJXhNgmkBQMizEfD81QzBQPBzNj0Fk6CgdiSFdiR2dK371Rg8KBGWhtWb0IdsRWh7hQFLnv6tM64r6dkR0awzxbR91yrf0IhOxcPun9EU3Cv5gk3q5rm/E3L47DZTPDnNcC1v2nHQgdzQ29R4ldFIlbFUn7PYz9r3YPmhX/ALNm/vt+5/NaRkMoY9pJJysax16/xE+Isj0Q0jZ2k6uykgCrNAEXzI0/M8kyQLEY/ZsP3o/uu+al/wBtB+9H91y1HDXuLn5s2/ZDr225VaYBGvlhv4RiP+2rf3mfcPzU2fs1Z3vb6Rj5rbKqaTK0nkCfwRr/ACBujLxfs8iG73ejWhFs6EYcb5z5uA/IJZH0jmdYDvWh+aHlx75DTnuNCxZ09FyS14rqyPnro70iwsWHLeqjYQReYnObHcQTssdxriZkeMoY0gV2Gho0Ol13rV4nDty89BfyWN4zAWHQ7m65ckunNSYunPdP1MJwWKLao9rL2jy10AVUryT537qeChPVA8zr41orBGMxP7va/DQe9KtqwajW7AI5lMf7D00P42hsNLW9kd/gp4xxDQO6/cj+apiYTqDr+B808QwWDQYSSwKTOFIeH4oCmu7J5d3on0CcDDoSi4whIgjI0UA+aYjiJBIABHiNQlj3WU8lZHK5xcbPdWlAd/ilGHDM5zk0NvHwSwDCqwQhhLjQTnEwtAbmNEDZL5eIaZY2houwe9Rjw0kmpvfcoyQzjYQZbZ5ErnBsR9ezzUH4fLoucGwh69h/iSodLB9QwMmgTSFLcAzQJtCFjEsT8OyEweGDI3VmJOgvkDo0Ed26NnPZQeHw8mR/bt2zO6hd2fH5Lmf978HTF/TZP6wuOQ0SSDbr+I6EN7so/FFHESBjC6w5zhbQLIB7hog4sXK3cEmxdjQNFZjtz8SjhxLssNZswN5daoWdvRdRFlR4s7Sy1oyglxaT2gLc0Cxrr+BXDxt16NHx0LBHYoU7wFnfZTHGOyHFho7AGySKvSvE+yn/ANUYSQ1uYBpNitWi9h3jTZMAZ2uoeGfMzMAaOoB0JHd7rPN/aBCHlskckZBo2AdfGlrozaQ84pxZsDQXWb2AWdxXSpz43jKANdb3B7ivP4zDjY3Anq3x24Ando5fhos03DhxBDjlI271zakpXzg5dScuuA7AD6h7iNXbeh1KFZLbjXcFPF8X6sZGtuhQLtR7JE2V5kaRtmF1yvW/BRUN2SFWPfpTtrIHJZ7jMBzjKTr3DmNNuac4rTXx9kE2nOvfLrfiVoYyGEmmTczJG1gOzfx3KlFD2PF+vo3+Z/BcEBJHIj20XsdOWNFUAaA55RtXrqjfQ6EPFoyx2q5w996d6p4lizIPVcw7dG8wuno6oJ0aKGAOGoTXAwBjQ0XQ5pRw3GjZ+n8XzC0kOH0BGoPeNQmTsVqi2JFxqmNiKjCZCnyRuFJ+E2jMN0ekefhyjx+S3WF4JHGOy0Il0YGyS2UMtg+jDWfFqf67lZiYgBQTqcc/ks/xHFgWG6nwQCJ8WdVHCyZXAg0QVTiZNdTqVKHmgyqPpfBcWJG2NxuOSdRFYXhziKc0kEd4WlwfGxtIK/iG3qEdxOhy8WKCj1DjG5uxIoHzClh5A4W0gjwV7UNictw26lQJlkbG0VZDXDs661TTruofSJRVNtugJcNd+1vzuvRMmqwKooobjaOYsa7TM5zWkFtAGvHKaH/CYwYJlB2WiW6gEgag3pfifdEgKSJjzW0AB3aLIdMuAGZ4MTY+sq3W+nu5DKdCn+PxcwP1cdgbk7HyCzHGcRKXB7xkOlbjQclHU1UsEtSSownEMNLGSHgtI7tQQp8F4x1biHk1djvorTcW4gcUAHtb2ftAU7bnySWTAxhurgKvZpzJHOLVMjuTwNMTFmObuq/Qpe9gDxSVYziznANDuy2gK760FoePHkOBNu+aEdNof9O+bNRJixltxA01tVws2rTv/wCVm8XxLPVaUtdhImuDS0h3ZAJHkpzjsQPK2ncLhqu9tz+qzPE8eJZswvQUBz5aLU8Thc5gji3d8R5Dl5r3C+i7Iu07tO/LyR0l+5lNOHbMnj+HlkTXOFFx25BD4Y6DwT7pkdWDzWbw0lGl0HQh1hgmuEe5nwOI/I+iVYR6awJLFG2G4qfttvxbv7Jth8Sx3wuF8jofYrPsVwjBTKbEcRpLMBuUtxPEx3a/koSOB3s+aEleAhbGUSjFzud8R05DRJsXKAD3BF47FgAm1mcXjC813IxVjPBx0uZ1o+BCYWFNG0BotN9DQQ54RPba5JwwrKcPxFP/AEWlw8li0gGg2FlG2kg8waTCDi8rd6eP4hr7hARFEtcsrXARnF0hb9uNw8Wm/wA0ZFxmE/brzBH6JK1q5lHe1NvaFpGljxcZ2kYf9QCvbrsQfIgrJdQwrv0Fvcm8z4NtNcWFZTi/DZZjmokbCgapcGB8T7le+g/xO9yp6nr+BZaaaqxeOh+Iy5m0DdFh0J/RI+PYJ8LzGQHPLQeyCW6+PNaz/p47791IcPZyQUaFjoxR86iw8rmhnVUB35avzU4+ikrjZAH9eC+jNwzR3BTyBPktaMNhughPxuNchp/NaDh/RxkQoX7p1lXdEGr5FbBY8OG6NCjiBlGp9OSummrwSPi+PppR4BlmV6TYjPKf4RSzz3UU6xEROtJTiIiEYseUaQxwGLtPMLKsXHKWmwn/AA/Hghaca4FTs00T0VGUognR0U6mjNAks5QGJmNFdXkCnRmMfiXOcQTouYaEFeXl08Il2MsPCBsrJIwV5eXO2XoBd2XAgmwVq8HMaB51fJeXkz4EQ2iei43ry8lRmERuRcD11eTChJwzSNkLJhGry8kkMivqRzPuuhviV1eQXIWWNXbXl5UJnV4uXF5FGIF6pklK4vIgF+KmKzHEX53ZXbbry8pstEqPD2VsfcoLGYFoBoLq8kjJ2O0qE00YUIXlrtF5eXWuDmY/wWINJtBKV5eXOy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a:lstStyle/>
          <a:p>
            <a:pPr algn="l" fontAlgn="auto">
              <a:spcBef>
                <a:spcPts val="0"/>
              </a:spcBef>
              <a:spcAft>
                <a:spcPts val="0"/>
              </a:spcAft>
              <a:defRPr/>
            </a:pPr>
            <a:endParaRPr lang="en-US" sz="1800">
              <a:solidFill>
                <a:prstClr val="black"/>
              </a:solidFill>
              <a:latin typeface="Calibri"/>
              <a:ea typeface="MS PGothic" pitchFamily="34" charset="-128"/>
            </a:endParaRPr>
          </a:p>
        </p:txBody>
      </p:sp>
      <p:sp>
        <p:nvSpPr>
          <p:cNvPr id="6" name="AutoShape 20" descr="data:image/jpeg;base64,/9j/4AAQSkZJRgABAQAAAQABAAD/2wCEAAkGBhQSEBQUEhQUFRQUFBYVFBUVFhUUFBQVFBUVFBUWFBcYGyYeFxkjGRQUHy8gIycpLCwsFR4xNTAqNSYrLCkBCQoKDgwOGg8PGikcHxwpKSkpKSksKSkpKSkpKSwpKSkpKSkpLCwpLCksLCkpKSksKSksLykpLCwpLCkpKSkpLP/AABEIALQA8AMBIgACEQEDEQH/xAAbAAACAwEBAQAAAAAAAAAAAAAEBQIDBgEAB//EAEEQAAEEAAQCCAIHBQcFAQAAAAEAAgMRBBIhMQVRBhMiQWFxgZEy0RQjQpKhscEHUmLh8BYzVHKCovEVFyREk0P/xAAaAQADAQEBAQAAAAAAAAAAAAABAgMABAUG/8QALBEAAgIBBAAFAwMFAAAAAAAAAAECESEDEjFBBBMiUWEjMoEUQsEFM3GR0f/aAAwDAQACEQMRAD8A+gtnUxKlDcQpjFKdkKGhkUGvo2l/0tebjFrBRomkEWlOJn7R80XgJ7jCz+JxXad5n81pPAYoOOIFKt06WnEqPXlJZWhl16916Xdauh5Wsahh1y8JkECV0WtYQwzLzpkKWnxXS0+KJgkyqPWqgNPIrmQ8igagrrV1sqEDT4rwBWMGmVSEuiBJK7mKIAwyrwlQJevdaVrFaGDZEUydJ2TaqwYlGxWhr1qvhaDqkwxKacMltp81kxWj3EZABXv8kNDLaoxeKt7j4/khhikrYKG2cLxkCVHFrhxfigmaif0Ucyouwp5q4PXi9dWxAtgUmHd/RQjy4bgpnJIgMRKkemhkxpwvG9j1S/qLJJvUn81zhbszTrsVY12/mUu33Mjww7eSk2Mch7L2ZeDkaRRFgb5ewUwhsRiQxjnu0DQSfIJVLjcS6PrY2x5SMwjNl5b4na67gg2kVhpuXwaEeZXQfE+6ScB6RNxAIrLIN2+HMc0wx+O6qNzy0uDdSBV16oppqwy0pRlsayHX4n3XvX8UJgcX1kbX0WhwsA1dd10iCUwji06ZJdPmfdVZlLMiYmD4n3K7m8T7qsFezLAotvxK8R4qsFSzIgZwjy9guGMeHsEj6Q8PtzJmtzGP42d74zvXiNwuR4/qsj2vL8M8gWTboidBruW3ob2SXTyXWjcU4sdiIcgu/Rx/RXmuXcybajmZTJhR3Wp4XFZGkX3lSLkox8pzGtlOcUuBTk+L3VbJSea4yQaeaKZIpbLMVAO5FSETuX5K8PXS9MtM1hGZcLlC1Fzl2CHJXpbiZEVK9KcZLQQZg7gMmj9ftIpr9T5lKOjs3955hMI39p3mlfAY8hdroKpbJ+CjBiw7NXc4s9QpF0mWY7C9bE9l1maRfLkocIieyBrJB2mjLobBA2I9KRDSphCuyqk9u3o+fHCvia3ExnaR7T4EONehC1s3EWz4KR7e+N1jkQNQquj8DX4eRjhbTLKCP9Szs4fgnyxGzHKwgeOnZd5jYqP2q+mevjxEtr+6OV8r2NVBxRkGDie/9xgAG7jWwVDuK4st6wQMy1eUuOcjdKeLaYfBOOrG1m/2n8gVsmuBAI1B1B8DsqJuWDm1Ix01ua3W2LMFx9s0D5GDtMBLmO7iBdE8jW6XYHpPPO0GKAGndsk6AXsNrNILhQufHFn93keLG167f7kz6Dj/AMQeL3fn/JBScmkW1NHT0oylV8V8WW43pC8zGHDx9Y9ot5Jytb89/wDlAS9I8WyUROhiD3fDbjTvI3SHx0jsFjXSAB7Z/sA9uyRsPMfiiZMNNi8TE90RiiiN9uszjYO3oEG3x2PHR04pNxTi1dv3HEuNxAjZlia6V2rxmpjPC+8/zXOE8bdJI+GWPq5WAGgbBB7x7hL28VnxGIlihc2NkRpzy3M4nbQedqrg+GLOIyhz3PIiBLnbkks5bJ92VRzeRHbLcknVrmwiHpHNIZGxQBzo3lp7dNod9kCySNkG/ExzYWeTq3McyxNG1+UEgjwq/Gr0RfRL/wBk88Q9K5z9TxI85a/L5oW6tjqEFNxiqrb/AAPX8Y6uOFjGOklfG0tZeoGUaucdh496N4fjnvHbjMbtbF3sa3SXhLgMcQ7c4aIM8gBmA/ruWkJTwtnF4iMYYrnNnnlZ/iGNDXZftOJDfQWSncjtFluJgF2Y/E09k8r0KeXBxKuzj4iQOepuzoTXyTPB9lgHLxv8Vnn417aI77Ox3TjCy9kXyQaFGYeu50M16nmWRg3Mq3vWXk/aLhBs55/0FBzftKw/cJD/AKR81emKaieVI+JYjQpHif2kxn4Y3nzLQkmN6b59o683fyQaCjU8I6RRQZutdlvbc7J7w/ijJQZGG2E77bbr5LxDF52tPM2nXRzpYyCExvaTvVbG+4oNekdL1Gi4rx9zZXhmmrb/AM0Z38iEHg+MyBwyjNUjpSO4l2mvID9VRg+Fvf2nggGyGjVxOtA/13rSYfCMaBVNbTmv/wArhuT/AKR6rgabZ9ApaWnGqtjbo8H5C6U/WPebB7g3sgActCm6xcPE4YMQZHOLy5tHJqGOFAnfvq9Oa1XD+INlYHsujzFKsH0cHiNKSe+sM7wzhghDg1ziHOzHMb1O5C5xfhLcRGWnQjVrv3T8kYCpAp6xRFakt29PJkMFiuqBwuMb9Wfgd3DlR5cj3Ji3o0cuVmJlER2aCCKPcHck7xOFZI3K9ocORFpW3o21v91JLF4NdbfYgpNlfJ3fqVPN7X32r9/gKg4OyOExR9kEEE7m3CiTe5VfDcE3CwuaHF7WZn91jSyNPJSj4SftzTP8C7KP9oCMhga0U0AD8/PmnS+CEtTDTldvJncFFFxG5XsLXMOUZXnNXxAmh4qnj3C/osXWwzStcCKa55cHWe60ym6KRZi6N0kTjv1bqHsuw9FYw4OkdJKRt1jrA9Em1+35Ota+nFpqT2r9tX+CmHgHWZcQ2R8MkjGmTJVEkAnQo1/R1vXNmD3hzQA7X46Fdr9U0CmqKCOKfiZt4df89hfwrhIw4eGuc7O4vOaviO+wQp6NsySsLnkTOzv1F3d6aafyTglQLwEdqI+dO7vn+BdjuBRyhmbMHMFNe05Xj1CvwOEETcoLjqSXOOZxJ3JKnJj427vYPNzR+qBxHSLDN3ni++D+SZR9hJasnHa3gOxD6BWJ4njxmdRFh216o3iP7QMI0GpM55NBP6L5jNxkunklbs6yAeR2RlFklRuWcS20PuE4w89gFfNsP0qqs0d1yKc4Xp1EN2vHsf1QoQ3jJVYJh6gbLIwdO8P3lw82n9ELxbpGyWjAXl7BedtgZTuHDdLL0qymlp+ZLaYdxUCV0lRK62QIkqBKkVAqUh0GZvq2+ahFJTgVdgYg5oDtBfzVWKjDXUDYSKSfpCnUj6FDxewBG0vdVn93YOIcfQorD8PMlmaQkN1LG6MoG3B3edK91n+iWOaGPa5wrQ9rY0crvzRWL44zI9jLJfeY7NuqJb4HK00uOWOT3dOLl9n+wPjkBjkkazKKcdjoByBKRtxLhs5w8iQmHFOImfV5GYAAdwIH5lKV1eHWGcf9Rm3KKu6XuFs4nKNpJB5Pd81c3juIG00v33fNLwU7xMjMNlYI2PkLGvkdIMwBeMwawXQABHquo8soHSTEj/8AeX75Uf7WYv8AxEv3ioTHr3tEUQa86FrLIceYB+HTxrRVzcGkjcwyN7LnBuYOa5t2LFtJo+CODJsI/tfi/wDES+65/bDGf4iT3HyXMbwV7sTOyFhLY5HDcBrWhxABc40pcT4E5roI2Ru6x8Ic9u5zZn2d6AoDwQwN6iJ6YYz/ABEvv/JcPS3Fn/2JfvId3ApxII+rdncCWgUcwAslpBo7dyhjeESwgGRlAmgbDhY3aSCaPgUaQLYT/afFf4ib75Xn8fxB3nm/+jvmr+A4QOime2MTSsyZYyC6muvM/INXVQHqqPorp3uLWRxBoGfUsjZ3WbuiT3BbAMgz+KzHeWQ+b3fNUPxLju5x8yfmjMZwSSNrnEtc0BptpzBzX2A5p7xYo8irHcDoPBkb1jGFxYGuNZQC4Ods0i/wWwbIqL117tFByiSsCyDivMO+vcV4hcjA1vkozHiVLoKtdhdLBCpCRDFrHUVq+iuNAzAkMzZTZoAgHtN9QT7LJBFYZ4Hme5DUVqzo8NLO18MqUSicPh83kFTIyiruSONJlLlEq2MDML2vVWYhrPspGMi6Nn1WnNDSBFw31fqqZ6oV3FQT9RmQilI9v1Vv0g+ua/fdDhTBVtqZRa04qky6MqVqDSpBURLkkE6kyYkMd1jI5WtaxwkOVr8gAa5rtgaABB5JKE04Dw9kz3iRxY1sbnZhrRFUSOWuqJh07HsAYx8sZkdFNG6VgGVhkLcmYtAvYgkbWlsMf0eGRsj43GV0YYxjw+sjw4yEjRtCxz1KqwvR97pnRydhrK6x+4a0kAFv72axXO0u4hg+rmkjFkMe5t99NJFmtlqDbNDxOsQJo4nszDFSSUXBolY4ANc0k0S2jp/FavjxDWBsRdCZHYNsYzODo8wlc4xucDQsab8ljqXA1GjbjWwYt8bmNk6iMNZiC1sbhma50RFkgkCzVC90jhnH0KVtizNE4N76DJQSB6hLsq71ZuqNjurZGgWHcMwuayJmRPaRlzOLLGtkOGxGid8Q4jFMJIjKASIT1xa7JK+JjmPLqFgHPYNd3is2cI8ODS1wcdmlpBN8hVlFDAOY5zZIn2I3OogtLeTyCNWhYw2wePaxwDakhggeHlwIbI5z84AG9dYW15WhsPxuMQkO63M9koe1uUNe+Q2JHOuz3Cq0Qw4ViA0MykCUg1bdS0Fwz620AEnWtNUJj+HuiIzZSHC2ua4Oa4XWhHiCgYCcoq1zVXSzFKyjcXg2xt3u/wAKQ7YjY0RvFGdhtBc2pLKKxWBRmIXgvELwRRiQUgVEKQTijFrdeyVN7AW2W2bpRjiJO58T3UmPVgOqtAFySl2ZzrAHgeBvmJDBtv4JiOiWUW8+g+aN4FxPqibb2XbkbgBOsfqLGx1CpGVoKZi8dA1orYIWHC5ia1ACN40NCpdDGfXmxoW9/ml7sNCrEQ5TSoAX0vF9FIptR2T7j+SR4zoFIPh1H8Jv8DqqLVXZtl8GVapBM5+jsrNx7gj80K7hsg+yfTVUWpF9m2SXRQE14C6jNffh5R+AS4wOG4PsVylTkXKGLOLyPbFE51sY9pHM9oVmO5qzXK09bG9uIkeHzZXYx7RHCNyHCzKeVEUCDeqyBXG4l4unOF70SL863Ro1mqkwbJJJo5ewMNLJINKvDl5LmD1ot/zFV4rHzGKOXD5mmRz+tMQtweHUyM0LDQwNobFJ/wDqP1BZ2i+R+aV7jdtb8Db33snyHJDwYt8d5HuZe+VxbfnRWoNo1GLndEyd7aZN1GH63KAC2R0nar91xFXWxJUMHjXmOOYuJl+iYntnVxyvytsncgHdZZ8ho6nXfU69+vNVZzzPLfuKNC2ajh+aeGEPkeXCWejm+sLREx3Vtc47uJO/MojGAMjbeVn/AIkzMhkD3BxkJom7uisiFLIT3FCg2aj6fGx4fI6ITSNex0kX1jKc0BskjdRZduB3WaSTikpkcxol62gdQ3IwWbpgoaeNDVCNwjz9k+yNwGCc0kuFHuSSmoozugbD4Y7lpoXZI00V2CwbXmicuayD5J5gA59s0rKSbOlbJRNHV6VRygeN1a5XrOVrg0WSxjWW0M+zeqjkugdVXDGQSSpFxDgR6hIlQ0eKLzwNj/A/ghpeiz/s6+Se4Q6BMIVS6NZgpuFSN3afWwh3QOG4K+osjB3C4/g8Tt2D00RU2DBksFg/q6NAuPuEY3Ajck7BDjFUA8j+Vpfi+Nl0jSBTWnbn5rkalI51FyY2mioIjB4io3Z3bUBfrsk8/Gg/YgNHPck7UhziHkU6hZseS0FKOWFJphXESC4HcFE8BkAmFcil2IPYaieCSDrm+qvZ1rg+h4V6YRJXhNgmkBQMizEfD81QzBQPBzNj0Fk6CgdiSFdiR2dK371Rg8KBGWhtWb0IdsRWh7hQFLnv6tM64r6dkR0awzxbR91yrf0IhOxcPun9EU3Cv5gk3q5rm/E3L47DZTPDnNcC1v2nHQgdzQ29R4ldFIlbFUn7PYz9r3YPmhX/ALNm/vt+5/NaRkMoY9pJJysax16/xE+Isj0Q0jZ2k6uykgCrNAEXzI0/M8kyQLEY/ZsP3o/uu+al/wBtB+9H91y1HDXuLn5s2/ZDr225VaYBGvlhv4RiP+2rf3mfcPzU2fs1Z3vb6Rj5rbKqaTK0nkCfwRr/ACBujLxfs8iG73ejWhFs6EYcb5z5uA/IJZH0jmdYDvWh+aHlx75DTnuNCxZ09FyS14rqyPnro70iwsWHLeqjYQReYnObHcQTssdxriZkeMoY0gV2Gho0Ol13rV4nDty89BfyWN4zAWHQ7m65ckunNSYunPdP1MJwWKLao9rL2jy10AVUryT537qeChPVA8zr41orBGMxP7va/DQe9KtqwajW7AI5lMf7D00P42hsNLW9kd/gp4xxDQO6/cj+apiYTqDr+B808QwWDQYSSwKTOFIeH4oCmu7J5d3on0CcDDoSi4whIgjI0UA+aYjiJBIABHiNQlj3WU8lZHK5xcbPdWlAd/ilGHDM5zk0NvHwSwDCqwQhhLjQTnEwtAbmNEDZL5eIaZY2houwe9Rjw0kmpvfcoyQzjYQZbZ5ErnBsR9ezzUH4fLoucGwh69h/iSodLB9QwMmgTSFLcAzQJtCFjEsT8OyEweGDI3VmJOgvkDo0Ed26NnPZQeHw8mR/bt2zO6hd2fH5Lmf978HTF/TZP6wuOQ0SSDbr+I6EN7so/FFHESBjC6w5zhbQLIB7hog4sXK3cEmxdjQNFZjtz8SjhxLssNZswN5daoWdvRdRFlR4s7Sy1oyglxaT2gLc0Cxrr+BXDxt16NHx0LBHYoU7wFnfZTHGOyHFho7AGySKvSvE+yn/ANUYSQ1uYBpNitWi9h3jTZMAZ2uoeGfMzMAaOoB0JHd7rPN/aBCHlskckZBo2AdfGlrozaQ84pxZsDQXWb2AWdxXSpz43jKANdb3B7ivP4zDjY3Anq3x24Ando5fhos03DhxBDjlI271zakpXzg5dScuuA7AD6h7iNXbeh1KFZLbjXcFPF8X6sZGtuhQLtR7JE2V5kaRtmF1yvW/BRUN2SFWPfpTtrIHJZ7jMBzjKTr3DmNNuac4rTXx9kE2nOvfLrfiVoYyGEmmTczJG1gOzfx3KlFD2PF+vo3+Z/BcEBJHIj20XsdOWNFUAaA55RtXrqjfQ6EPFoyx2q5w996d6p4lizIPVcw7dG8wuno6oJ0aKGAOGoTXAwBjQ0XQ5pRw3GjZ+n8XzC0kOH0BGoPeNQmTsVqi2JFxqmNiKjCZCnyRuFJ+E2jMN0ekefhyjx+S3WF4JHGOy0Il0YGyS2UMtg+jDWfFqf67lZiYgBQTqcc/ks/xHFgWG6nwQCJ8WdVHCyZXAg0QVTiZNdTqVKHmgyqPpfBcWJG2NxuOSdRFYXhziKc0kEd4WlwfGxtIK/iG3qEdxOhy8WKCj1DjG5uxIoHzClh5A4W0gjwV7UNictw26lQJlkbG0VZDXDs661TTruofSJRVNtugJcNd+1vzuvRMmqwKooobjaOYsa7TM5zWkFtAGvHKaH/CYwYJlB2WiW6gEgag3pfifdEgKSJjzW0AB3aLIdMuAGZ4MTY+sq3W+nu5DKdCn+PxcwP1cdgbk7HyCzHGcRKXB7xkOlbjQclHU1UsEtSSownEMNLGSHgtI7tQQp8F4x1biHk1djvorTcW4gcUAHtb2ftAU7bnySWTAxhurgKvZpzJHOLVMjuTwNMTFmObuq/Qpe9gDxSVYziznANDuy2gK760FoePHkOBNu+aEdNof9O+bNRJixltxA01tVws2rTv/wCVm8XxLPVaUtdhImuDS0h3ZAJHkpzjsQPK2ncLhqu9tz+qzPE8eJZswvQUBz5aLU8Thc5gji3d8R5Dl5r3C+i7Iu07tO/LyR0l+5lNOHbMnj+HlkTXOFFx25BD4Y6DwT7pkdWDzWbw0lGl0HQh1hgmuEe5nwOI/I+iVYR6awJLFG2G4qfttvxbv7Jth8Sx3wuF8jofYrPsVwjBTKbEcRpLMBuUtxPEx3a/koSOB3s+aEleAhbGUSjFzud8R05DRJsXKAD3BF47FgAm1mcXjC813IxVjPBx0uZ1o+BCYWFNG0BotN9DQQ54RPba5JwwrKcPxFP/AEWlw8li0gGg2FlG2kg8waTCDi8rd6eP4hr7hARFEtcsrXARnF0hb9uNw8Wm/wA0ZFxmE/brzBH6JK1q5lHe1NvaFpGljxcZ2kYf9QCvbrsQfIgrJdQwrv0Fvcm8z4NtNcWFZTi/DZZjmokbCgapcGB8T7le+g/xO9yp6nr+BZaaaqxeOh+Iy5m0DdFh0J/RI+PYJ8LzGQHPLQeyCW6+PNaz/p47791IcPZyQUaFjoxR86iw8rmhnVUB35avzU4+ikrjZAH9eC+jNwzR3BTyBPktaMNhughPxuNchp/NaDh/RxkQoX7p1lXdEGr5FbBY8OG6NCjiBlGp9OSummrwSPi+PppR4BlmV6TYjPKf4RSzz3UU6xEROtJTiIiEYseUaQxwGLtPMLKsXHKWmwn/AA/Hghaca4FTs00T0VGUognR0U6mjNAks5QGJmNFdXkCnRmMfiXOcQTouYaEFeXl08Il2MsPCBsrJIwV5eXO2XoBd2XAgmwVq8HMaB51fJeXkz4EQ2iei43ry8lRmERuRcD11eTChJwzSNkLJhGry8kkMivqRzPuuhviV1eQXIWWNXbXl5UJnV4uXF5FGIF6pklK4vIgF+KmKzHEX53ZXbbry8pstEqPD2VsfcoLGYFoBoLq8kjJ2O0qE00YUIXlrtF5eXWuDmY/wWINJtBKV5eXOyiP/9k="/>
          <p:cNvSpPr>
            <a:spLocks noChangeAspect="1" noChangeArrowheads="1"/>
          </p:cNvSpPr>
          <p:nvPr/>
        </p:nvSpPr>
        <p:spPr bwMode="auto">
          <a:xfrm>
            <a:off x="307975" y="7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algn="l" fontAlgn="auto">
              <a:spcBef>
                <a:spcPts val="0"/>
              </a:spcBef>
              <a:spcAft>
                <a:spcPts val="0"/>
              </a:spcAft>
              <a:defRPr/>
            </a:pPr>
            <a:endParaRPr lang="en-US" sz="1800">
              <a:solidFill>
                <a:prstClr val="black"/>
              </a:solidFill>
              <a:latin typeface="Calibri"/>
              <a:ea typeface="MS PGothic" pitchFamily="34" charset="-128"/>
            </a:endParaRPr>
          </a:p>
        </p:txBody>
      </p:sp>
      <p:sp>
        <p:nvSpPr>
          <p:cNvPr id="7" name="AutoShape 22" descr="data:image/jpeg;base64,/9j/4AAQSkZJRgABAQAAAQABAAD/2wCEAAkGBhQSEBQUEhQUFRQUFBYVFBUVFhUUFBQVFBUVFBUWFBcYGyYeFxkjGRQUHy8gIycpLCwsFR4xNTAqNSYrLCkBCQoKDgwOGg8PGikcHxwpKSkpKSksKSkpKSkpKSwpKSkpKSkpLCwpLCksLCkpKSksKSksLykpLCwpLCkpKSkpLP/AABEIALQA8AMBIgACEQEDEQH/xAAbAAACAwEBAQAAAAAAAAAAAAAEBQIDBgEAB//EAEEQAAEEAAQCCAIHBQcFAQAAAAEAAgMRBBIhMQVRBhMiQWFxgZEy0RQjQpKhscEHUmLh8BYzVHKCovEVFyREk0P/xAAaAQADAQEBAQAAAAAAAAAAAAABAgMABAUG/8QALBEAAgIBBAAFAwMFAAAAAAAAAAECESEDEjFBBBMiUWEjMoEUQsEFM3GR0f/aAAwDAQACEQMRAD8A+gtnUxKlDcQpjFKdkKGhkUGvo2l/0tebjFrBRomkEWlOJn7R80XgJ7jCz+JxXad5n81pPAYoOOIFKt06WnEqPXlJZWhl16916Xdauh5Wsahh1y8JkECV0WtYQwzLzpkKWnxXS0+KJgkyqPWqgNPIrmQ8igagrrV1sqEDT4rwBWMGmVSEuiBJK7mKIAwyrwlQJevdaVrFaGDZEUydJ2TaqwYlGxWhr1qvhaDqkwxKacMltp81kxWj3EZABXv8kNDLaoxeKt7j4/khhikrYKG2cLxkCVHFrhxfigmaif0Ucyouwp5q4PXi9dWxAtgUmHd/RQjy4bgpnJIgMRKkemhkxpwvG9j1S/qLJJvUn81zhbszTrsVY12/mUu33Mjww7eSk2Mch7L2ZeDkaRRFgb5ewUwhsRiQxjnu0DQSfIJVLjcS6PrY2x5SMwjNl5b4na67gg2kVhpuXwaEeZXQfE+6ScB6RNxAIrLIN2+HMc0wx+O6qNzy0uDdSBV16oppqwy0pRlsayHX4n3XvX8UJgcX1kbX0WhwsA1dd10iCUwji06ZJdPmfdVZlLMiYmD4n3K7m8T7qsFezLAotvxK8R4qsFSzIgZwjy9guGMeHsEj6Q8PtzJmtzGP42d74zvXiNwuR4/qsj2vL8M8gWTboidBruW3ob2SXTyXWjcU4sdiIcgu/Rx/RXmuXcybajmZTJhR3Wp4XFZGkX3lSLkox8pzGtlOcUuBTk+L3VbJSea4yQaeaKZIpbLMVAO5FSETuX5K8PXS9MtM1hGZcLlC1Fzl2CHJXpbiZEVK9KcZLQQZg7gMmj9ftIpr9T5lKOjs3955hMI39p3mlfAY8hdroKpbJ+CjBiw7NXc4s9QpF0mWY7C9bE9l1maRfLkocIieyBrJB2mjLobBA2I9KRDSphCuyqk9u3o+fHCvia3ExnaR7T4EONehC1s3EWz4KR7e+N1jkQNQquj8DX4eRjhbTLKCP9Szs4fgnyxGzHKwgeOnZd5jYqP2q+mevjxEtr+6OV8r2NVBxRkGDie/9xgAG7jWwVDuK4st6wQMy1eUuOcjdKeLaYfBOOrG1m/2n8gVsmuBAI1B1B8DsqJuWDm1Ix01ua3W2LMFx9s0D5GDtMBLmO7iBdE8jW6XYHpPPO0GKAGndsk6AXsNrNILhQufHFn93keLG167f7kz6Dj/AMQeL3fn/JBScmkW1NHT0oylV8V8WW43pC8zGHDx9Y9ot5Jytb89/wDlAS9I8WyUROhiD3fDbjTvI3SHx0jsFjXSAB7Z/sA9uyRsPMfiiZMNNi8TE90RiiiN9uszjYO3oEG3x2PHR04pNxTi1dv3HEuNxAjZlia6V2rxmpjPC+8/zXOE8bdJI+GWPq5WAGgbBB7x7hL28VnxGIlihc2NkRpzy3M4nbQedqrg+GLOIyhz3PIiBLnbkks5bJ92VRzeRHbLcknVrmwiHpHNIZGxQBzo3lp7dNod9kCySNkG/ExzYWeTq3McyxNG1+UEgjwq/Gr0RfRL/wBk88Q9K5z9TxI85a/L5oW6tjqEFNxiqrb/AAPX8Y6uOFjGOklfG0tZeoGUaucdh496N4fjnvHbjMbtbF3sa3SXhLgMcQ7c4aIM8gBmA/ruWkJTwtnF4iMYYrnNnnlZ/iGNDXZftOJDfQWSncjtFluJgF2Y/E09k8r0KeXBxKuzj4iQOepuzoTXyTPB9lgHLxv8Vnn417aI77Ox3TjCy9kXyQaFGYeu50M16nmWRg3Mq3vWXk/aLhBs55/0FBzftKw/cJD/AKR81emKaieVI+JYjQpHif2kxn4Y3nzLQkmN6b59o683fyQaCjU8I6RRQZutdlvbc7J7w/ijJQZGG2E77bbr5LxDF52tPM2nXRzpYyCExvaTvVbG+4oNekdL1Gi4rx9zZXhmmrb/AM0Z38iEHg+MyBwyjNUjpSO4l2mvID9VRg+Fvf2nggGyGjVxOtA/13rSYfCMaBVNbTmv/wArhuT/AKR6rgabZ9ApaWnGqtjbo8H5C6U/WPebB7g3sgActCm6xcPE4YMQZHOLy5tHJqGOFAnfvq9Oa1XD+INlYHsujzFKsH0cHiNKSe+sM7wzhghDg1ziHOzHMb1O5C5xfhLcRGWnQjVrv3T8kYCpAp6xRFakt29PJkMFiuqBwuMb9Wfgd3DlR5cj3Ji3o0cuVmJlER2aCCKPcHck7xOFZI3K9ocORFpW3o21v91JLF4NdbfYgpNlfJ3fqVPN7X32r9/gKg4OyOExR9kEEE7m3CiTe5VfDcE3CwuaHF7WZn91jSyNPJSj4SftzTP8C7KP9oCMhga0U0AD8/PmnS+CEtTDTldvJncFFFxG5XsLXMOUZXnNXxAmh4qnj3C/osXWwzStcCKa55cHWe60ym6KRZi6N0kTjv1bqHsuw9FYw4OkdJKRt1jrA9Em1+35Ota+nFpqT2r9tX+CmHgHWZcQ2R8MkjGmTJVEkAnQo1/R1vXNmD3hzQA7X46Fdr9U0CmqKCOKfiZt4df89hfwrhIw4eGuc7O4vOaviO+wQp6NsySsLnkTOzv1F3d6aafyTglQLwEdqI+dO7vn+BdjuBRyhmbMHMFNe05Xj1CvwOEETcoLjqSXOOZxJ3JKnJj427vYPNzR+qBxHSLDN3ni++D+SZR9hJasnHa3gOxD6BWJ4njxmdRFh216o3iP7QMI0GpM55NBP6L5jNxkunklbs6yAeR2RlFklRuWcS20PuE4w89gFfNsP0qqs0d1yKc4Xp1EN2vHsf1QoQ3jJVYJh6gbLIwdO8P3lw82n9ELxbpGyWjAXl7BedtgZTuHDdLL0qymlp+ZLaYdxUCV0lRK62QIkqBKkVAqUh0GZvq2+ahFJTgVdgYg5oDtBfzVWKjDXUDYSKSfpCnUj6FDxewBG0vdVn93YOIcfQorD8PMlmaQkN1LG6MoG3B3edK91n+iWOaGPa5wrQ9rY0crvzRWL44zI9jLJfeY7NuqJb4HK00uOWOT3dOLl9n+wPjkBjkkazKKcdjoByBKRtxLhs5w8iQmHFOImfV5GYAAdwIH5lKV1eHWGcf9Rm3KKu6XuFs4nKNpJB5Pd81c3juIG00v33fNLwU7xMjMNlYI2PkLGvkdIMwBeMwawXQABHquo8soHSTEj/8AeX75Uf7WYv8AxEv3ioTHr3tEUQa86FrLIceYB+HTxrRVzcGkjcwyN7LnBuYOa5t2LFtJo+CODJsI/tfi/wDES+65/bDGf4iT3HyXMbwV7sTOyFhLY5HDcBrWhxABc40pcT4E5roI2Ru6x8Ic9u5zZn2d6AoDwQwN6iJ6YYz/ABEvv/JcPS3Fn/2JfvId3ApxII+rdncCWgUcwAslpBo7dyhjeESwgGRlAmgbDhY3aSCaPgUaQLYT/afFf4ib75Xn8fxB3nm/+jvmr+A4QOime2MTSsyZYyC6muvM/INXVQHqqPorp3uLWRxBoGfUsjZ3WbuiT3BbAMgz+KzHeWQ+b3fNUPxLju5x8yfmjMZwSSNrnEtc0BptpzBzX2A5p7xYo8irHcDoPBkb1jGFxYGuNZQC4Ods0i/wWwbIqL117tFByiSsCyDivMO+vcV4hcjA1vkozHiVLoKtdhdLBCpCRDFrHUVq+iuNAzAkMzZTZoAgHtN9QT7LJBFYZ4Hme5DUVqzo8NLO18MqUSicPh83kFTIyiruSONJlLlEq2MDML2vVWYhrPspGMi6Nn1WnNDSBFw31fqqZ6oV3FQT9RmQilI9v1Vv0g+ua/fdDhTBVtqZRa04qky6MqVqDSpBURLkkE6kyYkMd1jI5WtaxwkOVr8gAa5rtgaABB5JKE04Dw9kz3iRxY1sbnZhrRFUSOWuqJh07HsAYx8sZkdFNG6VgGVhkLcmYtAvYgkbWlsMf0eGRsj43GV0YYxjw+sjw4yEjRtCxz1KqwvR97pnRydhrK6x+4a0kAFv72axXO0u4hg+rmkjFkMe5t99NJFmtlqDbNDxOsQJo4nszDFSSUXBolY4ANc0k0S2jp/FavjxDWBsRdCZHYNsYzODo8wlc4xucDQsab8ljqXA1GjbjWwYt8bmNk6iMNZiC1sbhma50RFkgkCzVC90jhnH0KVtizNE4N76DJQSB6hLsq71ZuqNjurZGgWHcMwuayJmRPaRlzOLLGtkOGxGid8Q4jFMJIjKASIT1xa7JK+JjmPLqFgHPYNd3is2cI8ODS1wcdmlpBN8hVlFDAOY5zZIn2I3OogtLeTyCNWhYw2wePaxwDakhggeHlwIbI5z84AG9dYW15WhsPxuMQkO63M9koe1uUNe+Q2JHOuz3Cq0Qw4ViA0MykCUg1bdS0Fwz620AEnWtNUJj+HuiIzZSHC2ua4Oa4XWhHiCgYCcoq1zVXSzFKyjcXg2xt3u/wAKQ7YjY0RvFGdhtBc2pLKKxWBRmIXgvELwRRiQUgVEKQTijFrdeyVN7AW2W2bpRjiJO58T3UmPVgOqtAFySl2ZzrAHgeBvmJDBtv4JiOiWUW8+g+aN4FxPqibb2XbkbgBOsfqLGx1CpGVoKZi8dA1orYIWHC5ia1ACN40NCpdDGfXmxoW9/ml7sNCrEQ5TSoAX0vF9FIptR2T7j+SR4zoFIPh1H8Jv8DqqLVXZtl8GVapBM5+jsrNx7gj80K7hsg+yfTVUWpF9m2SXRQE14C6jNffh5R+AS4wOG4PsVylTkXKGLOLyPbFE51sY9pHM9oVmO5qzXK09bG9uIkeHzZXYx7RHCNyHCzKeVEUCDeqyBXG4l4unOF70SL863Ro1mqkwbJJJo5ewMNLJINKvDl5LmD1ot/zFV4rHzGKOXD5mmRz+tMQtweHUyM0LDQwNobFJ/wDqP1BZ2i+R+aV7jdtb8Db33snyHJDwYt8d5HuZe+VxbfnRWoNo1GLndEyd7aZN1GH63KAC2R0nar91xFXWxJUMHjXmOOYuJl+iYntnVxyvytsncgHdZZ8ho6nXfU69+vNVZzzPLfuKNC2ajh+aeGEPkeXCWejm+sLREx3Vtc47uJO/MojGAMjbeVn/AIkzMhkD3BxkJom7uisiFLIT3FCg2aj6fGx4fI6ITSNex0kX1jKc0BskjdRZduB3WaSTikpkcxol62gdQ3IwWbpgoaeNDVCNwjz9k+yNwGCc0kuFHuSSmoozugbD4Y7lpoXZI00V2CwbXmicuayD5J5gA59s0rKSbOlbJRNHV6VRygeN1a5XrOVrg0WSxjWW0M+zeqjkugdVXDGQSSpFxDgR6hIlQ0eKLzwNj/A/ghpeiz/s6+Se4Q6BMIVS6NZgpuFSN3afWwh3QOG4K+osjB3C4/g8Tt2D00RU2DBksFg/q6NAuPuEY3Ajck7BDjFUA8j+Vpfi+Nl0jSBTWnbn5rkalI51FyY2mioIjB4io3Z3bUBfrsk8/Gg/YgNHPck7UhziHkU6hZseS0FKOWFJphXESC4HcFE8BkAmFcil2IPYaieCSDrm+qvZ1rg+h4V6YRJXhNgmkBQMizEfD81QzBQPBzNj0Fk6CgdiSFdiR2dK371Rg8KBGWhtWb0IdsRWh7hQFLnv6tM64r6dkR0awzxbR91yrf0IhOxcPun9EU3Cv5gk3q5rm/E3L47DZTPDnNcC1v2nHQgdzQ29R4ldFIlbFUn7PYz9r3YPmhX/ALNm/vt+5/NaRkMoY9pJJysax16/xE+Isj0Q0jZ2k6uykgCrNAEXzI0/M8kyQLEY/ZsP3o/uu+al/wBtB+9H91y1HDXuLn5s2/ZDr225VaYBGvlhv4RiP+2rf3mfcPzU2fs1Z3vb6Rj5rbKqaTK0nkCfwRr/ACBujLxfs8iG73ejWhFs6EYcb5z5uA/IJZH0jmdYDvWh+aHlx75DTnuNCxZ09FyS14rqyPnro70iwsWHLeqjYQReYnObHcQTssdxriZkeMoY0gV2Gho0Ol13rV4nDty89BfyWN4zAWHQ7m65ckunNSYunPdP1MJwWKLao9rL2jy10AVUryT537qeChPVA8zr41orBGMxP7va/DQe9KtqwajW7AI5lMf7D00P42hsNLW9kd/gp4xxDQO6/cj+apiYTqDr+B808QwWDQYSSwKTOFIeH4oCmu7J5d3on0CcDDoSi4whIgjI0UA+aYjiJBIABHiNQlj3WU8lZHK5xcbPdWlAd/ilGHDM5zk0NvHwSwDCqwQhhLjQTnEwtAbmNEDZL5eIaZY2houwe9Rjw0kmpvfcoyQzjYQZbZ5ErnBsR9ezzUH4fLoucGwh69h/iSodLB9QwMmgTSFLcAzQJtCFjEsT8OyEweGDI3VmJOgvkDo0Ed26NnPZQeHw8mR/bt2zO6hd2fH5Lmf978HTF/TZP6wuOQ0SSDbr+I6EN7so/FFHESBjC6w5zhbQLIB7hog4sXK3cEmxdjQNFZjtz8SjhxLssNZswN5daoWdvRdRFlR4s7Sy1oyglxaT2gLc0Cxrr+BXDxt16NHx0LBHYoU7wFnfZTHGOyHFho7AGySKvSvE+yn/ANUYSQ1uYBpNitWi9h3jTZMAZ2uoeGfMzMAaOoB0JHd7rPN/aBCHlskckZBo2AdfGlrozaQ84pxZsDQXWb2AWdxXSpz43jKANdb3B7ivP4zDjY3Anq3x24Ando5fhos03DhxBDjlI271zakpXzg5dScuuA7AD6h7iNXbeh1KFZLbjXcFPF8X6sZGtuhQLtR7JE2V5kaRtmF1yvW/BRUN2SFWPfpTtrIHJZ7jMBzjKTr3DmNNuac4rTXx9kE2nOvfLrfiVoYyGEmmTczJG1gOzfx3KlFD2PF+vo3+Z/BcEBJHIj20XsdOWNFUAaA55RtXrqjfQ6EPFoyx2q5w996d6p4lizIPVcw7dG8wuno6oJ0aKGAOGoTXAwBjQ0XQ5pRw3GjZ+n8XzC0kOH0BGoPeNQmTsVqi2JFxqmNiKjCZCnyRuFJ+E2jMN0ekefhyjx+S3WF4JHGOy0Il0YGyS2UMtg+jDWfFqf67lZiYgBQTqcc/ks/xHFgWG6nwQCJ8WdVHCyZXAg0QVTiZNdTqVKHmgyqPpfBcWJG2NxuOSdRFYXhziKc0kEd4WlwfGxtIK/iG3qEdxOhy8WKCj1DjG5uxIoHzClh5A4W0gjwV7UNictw26lQJlkbG0VZDXDs661TTruofSJRVNtugJcNd+1vzuvRMmqwKooobjaOYsa7TM5zWkFtAGvHKaH/CYwYJlB2WiW6gEgag3pfifdEgKSJjzW0AB3aLIdMuAGZ4MTY+sq3W+nu5DKdCn+PxcwP1cdgbk7HyCzHGcRKXB7xkOlbjQclHU1UsEtSSownEMNLGSHgtI7tQQp8F4x1biHk1djvorTcW4gcUAHtb2ftAU7bnySWTAxhurgKvZpzJHOLVMjuTwNMTFmObuq/Qpe9gDxSVYziznANDuy2gK760FoePHkOBNu+aEdNof9O+bNRJixltxA01tVws2rTv/wCVm8XxLPVaUtdhImuDS0h3ZAJHkpzjsQPK2ncLhqu9tz+qzPE8eJZswvQUBz5aLU8Thc5gji3d8R5Dl5r3C+i7Iu07tO/LyR0l+5lNOHbMnj+HlkTXOFFx25BD4Y6DwT7pkdWDzWbw0lGl0HQh1hgmuEe5nwOI/I+iVYR6awJLFG2G4qfttvxbv7Jth8Sx3wuF8jofYrPsVwjBTKbEcRpLMBuUtxPEx3a/koSOB3s+aEleAhbGUSjFzud8R05DRJsXKAD3BF47FgAm1mcXjC813IxVjPBx0uZ1o+BCYWFNG0BotN9DQQ54RPba5JwwrKcPxFP/AEWlw8li0gGg2FlG2kg8waTCDi8rd6eP4hr7hARFEtcsrXARnF0hb9uNw8Wm/wA0ZFxmE/brzBH6JK1q5lHe1NvaFpGljxcZ2kYf9QCvbrsQfIgrJdQwrv0Fvcm8z4NtNcWFZTi/DZZjmokbCgapcGB8T7le+g/xO9yp6nr+BZaaaqxeOh+Iy5m0DdFh0J/RI+PYJ8LzGQHPLQeyCW6+PNaz/p47791IcPZyQUaFjoxR86iw8rmhnVUB35avzU4+ikrjZAH9eC+jNwzR3BTyBPktaMNhughPxuNchp/NaDh/RxkQoX7p1lXdEGr5FbBY8OG6NCjiBlGp9OSummrwSPi+PppR4BlmV6TYjPKf4RSzz3UU6xEROtJTiIiEYseUaQxwGLtPMLKsXHKWmwn/AA/Hghaca4FTs00T0VGUognR0U6mjNAks5QGJmNFdXkCnRmMfiXOcQTouYaEFeXl08Il2MsPCBsrJIwV5eXO2XoBd2XAgmwVq8HMaB51fJeXkz4EQ2iei43ry8lRmERuRcD11eTChJwzSNkLJhGry8kkMivqRzPuuhviV1eQXIWWNXbXl5UJnV4uXF5FGIF6pklK4vIgF+KmKzHEX53ZXbbry8pstEqPD2VsfcoLGYFoBoLq8kjJ2O0qE00YUIXlrtF5eXWuDmY/wWINJtBKV5eXOyiP/9k="/>
          <p:cNvSpPr>
            <a:spLocks noChangeAspect="1" noChangeArrowheads="1"/>
          </p:cNvSpPr>
          <p:nvPr/>
        </p:nvSpPr>
        <p:spPr bwMode="auto">
          <a:xfrm>
            <a:off x="460375" y="160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algn="l" fontAlgn="auto">
              <a:spcBef>
                <a:spcPts val="0"/>
              </a:spcBef>
              <a:spcAft>
                <a:spcPts val="0"/>
              </a:spcAft>
              <a:defRPr/>
            </a:pPr>
            <a:endParaRPr lang="en-US" sz="1800">
              <a:solidFill>
                <a:prstClr val="black"/>
              </a:solidFill>
              <a:latin typeface="Calibri"/>
              <a:ea typeface="MS PGothic" pitchFamily="34" charset="-128"/>
            </a:endParaRPr>
          </a:p>
        </p:txBody>
      </p:sp>
      <p:sp>
        <p:nvSpPr>
          <p:cNvPr id="8" name="AutoShape 24" descr="data:image/jpeg;base64,/9j/4AAQSkZJRgABAQAAAQABAAD/2wCEAAkGBhQSEBQUEhQUFRQUFBYVFBUVFhUUFBQVFBUVFBUWFBcYGyYeFxkjGRQUHy8gIycpLCwsFR4xNTAqNSYrLCkBCQoKDgwOGg8PGikcHxwpKSkpKSksKSkpKSkpKSwpKSkpKSkpLCwpLCksLCkpKSksKSksLykpLCwpLCkpKSkpLP/AABEIALQA8AMBIgACEQEDEQH/xAAbAAACAwEBAQAAAAAAAAAAAAAEBQIDBgEAB//EAEEQAAEEAAQCCAIHBQcFAQAAAAEAAgMRBBIhMQVRBhMiQWFxgZEy0RQjQpKhscEHUmLh8BYzVHKCovEVFyREk0P/xAAaAQADAQEBAQAAAAAAAAAAAAABAgMABAUG/8QALBEAAgIBBAAFAwMFAAAAAAAAAAECESEDEjFBBBMiUWEjMoEUQsEFM3GR0f/aAAwDAQACEQMRAD8A+gtnUxKlDcQpjFKdkKGhkUGvo2l/0tebjFrBRomkEWlOJn7R80XgJ7jCz+JxXad5n81pPAYoOOIFKt06WnEqPXlJZWhl16916Xdauh5Wsahh1y8JkECV0WtYQwzLzpkKWnxXS0+KJgkyqPWqgNPIrmQ8igagrrV1sqEDT4rwBWMGmVSEuiBJK7mKIAwyrwlQJevdaVrFaGDZEUydJ2TaqwYlGxWhr1qvhaDqkwxKacMltp81kxWj3EZABXv8kNDLaoxeKt7j4/khhikrYKG2cLxkCVHFrhxfigmaif0Ucyouwp5q4PXi9dWxAtgUmHd/RQjy4bgpnJIgMRKkemhkxpwvG9j1S/qLJJvUn81zhbszTrsVY12/mUu33Mjww7eSk2Mch7L2ZeDkaRRFgb5ewUwhsRiQxjnu0DQSfIJVLjcS6PrY2x5SMwjNl5b4na67gg2kVhpuXwaEeZXQfE+6ScB6RNxAIrLIN2+HMc0wx+O6qNzy0uDdSBV16oppqwy0pRlsayHX4n3XvX8UJgcX1kbX0WhwsA1dd10iCUwji06ZJdPmfdVZlLMiYmD4n3K7m8T7qsFezLAotvxK8R4qsFSzIgZwjy9guGMeHsEj6Q8PtzJmtzGP42d74zvXiNwuR4/qsj2vL8M8gWTboidBruW3ob2SXTyXWjcU4sdiIcgu/Rx/RXmuXcybajmZTJhR3Wp4XFZGkX3lSLkox8pzGtlOcUuBTk+L3VbJSea4yQaeaKZIpbLMVAO5FSETuX5K8PXS9MtM1hGZcLlC1Fzl2CHJXpbiZEVK9KcZLQQZg7gMmj9ftIpr9T5lKOjs3955hMI39p3mlfAY8hdroKpbJ+CjBiw7NXc4s9QpF0mWY7C9bE9l1maRfLkocIieyBrJB2mjLobBA2I9KRDSphCuyqk9u3o+fHCvia3ExnaR7T4EONehC1s3EWz4KR7e+N1jkQNQquj8DX4eRjhbTLKCP9Szs4fgnyxGzHKwgeOnZd5jYqP2q+mevjxEtr+6OV8r2NVBxRkGDie/9xgAG7jWwVDuK4st6wQMy1eUuOcjdKeLaYfBOOrG1m/2n8gVsmuBAI1B1B8DsqJuWDm1Ix01ua3W2LMFx9s0D5GDtMBLmO7iBdE8jW6XYHpPPO0GKAGndsk6AXsNrNILhQufHFn93keLG167f7kz6Dj/AMQeL3fn/JBScmkW1NHT0oylV8V8WW43pC8zGHDx9Y9ot5Jytb89/wDlAS9I8WyUROhiD3fDbjTvI3SHx0jsFjXSAB7Z/sA9uyRsPMfiiZMNNi8TE90RiiiN9uszjYO3oEG3x2PHR04pNxTi1dv3HEuNxAjZlia6V2rxmpjPC+8/zXOE8bdJI+GWPq5WAGgbBB7x7hL28VnxGIlihc2NkRpzy3M4nbQedqrg+GLOIyhz3PIiBLnbkks5bJ92VRzeRHbLcknVrmwiHpHNIZGxQBzo3lp7dNod9kCySNkG/ExzYWeTq3McyxNG1+UEgjwq/Gr0RfRL/wBk88Q9K5z9TxI85a/L5oW6tjqEFNxiqrb/AAPX8Y6uOFjGOklfG0tZeoGUaucdh496N4fjnvHbjMbtbF3sa3SXhLgMcQ7c4aIM8gBmA/ruWkJTwtnF4iMYYrnNnnlZ/iGNDXZftOJDfQWSncjtFluJgF2Y/E09k8r0KeXBxKuzj4iQOepuzoTXyTPB9lgHLxv8Vnn417aI77Ox3TjCy9kXyQaFGYeu50M16nmWRg3Mq3vWXk/aLhBs55/0FBzftKw/cJD/AKR81emKaieVI+JYjQpHif2kxn4Y3nzLQkmN6b59o683fyQaCjU8I6RRQZutdlvbc7J7w/ijJQZGG2E77bbr5LxDF52tPM2nXRzpYyCExvaTvVbG+4oNekdL1Gi4rx9zZXhmmrb/AM0Z38iEHg+MyBwyjNUjpSO4l2mvID9VRg+Fvf2nggGyGjVxOtA/13rSYfCMaBVNbTmv/wArhuT/AKR6rgabZ9ApaWnGqtjbo8H5C6U/WPebB7g3sgActCm6xcPE4YMQZHOLy5tHJqGOFAnfvq9Oa1XD+INlYHsujzFKsH0cHiNKSe+sM7wzhghDg1ziHOzHMb1O5C5xfhLcRGWnQjVrv3T8kYCpAp6xRFakt29PJkMFiuqBwuMb9Wfgd3DlR5cj3Ji3o0cuVmJlER2aCCKPcHck7xOFZI3K9ocORFpW3o21v91JLF4NdbfYgpNlfJ3fqVPN7X32r9/gKg4OyOExR9kEEE7m3CiTe5VfDcE3CwuaHF7WZn91jSyNPJSj4SftzTP8C7KP9oCMhga0U0AD8/PmnS+CEtTDTldvJncFFFxG5XsLXMOUZXnNXxAmh4qnj3C/osXWwzStcCKa55cHWe60ym6KRZi6N0kTjv1bqHsuw9FYw4OkdJKRt1jrA9Em1+35Ota+nFpqT2r9tX+CmHgHWZcQ2R8MkjGmTJVEkAnQo1/R1vXNmD3hzQA7X46Fdr9U0CmqKCOKfiZt4df89hfwrhIw4eGuc7O4vOaviO+wQp6NsySsLnkTOzv1F3d6aafyTglQLwEdqI+dO7vn+BdjuBRyhmbMHMFNe05Xj1CvwOEETcoLjqSXOOZxJ3JKnJj427vYPNzR+qBxHSLDN3ni++D+SZR9hJasnHa3gOxD6BWJ4njxmdRFh216o3iP7QMI0GpM55NBP6L5jNxkunklbs6yAeR2RlFklRuWcS20PuE4w89gFfNsP0qqs0d1yKc4Xp1EN2vHsf1QoQ3jJVYJh6gbLIwdO8P3lw82n9ELxbpGyWjAXl7BedtgZTuHDdLL0qymlp+ZLaYdxUCV0lRK62QIkqBKkVAqUh0GZvq2+ahFJTgVdgYg5oDtBfzVWKjDXUDYSKSfpCnUj6FDxewBG0vdVn93YOIcfQorD8PMlmaQkN1LG6MoG3B3edK91n+iWOaGPa5wrQ9rY0crvzRWL44zI9jLJfeY7NuqJb4HK00uOWOT3dOLl9n+wPjkBjkkazKKcdjoByBKRtxLhs5w8iQmHFOImfV5GYAAdwIH5lKV1eHWGcf9Rm3KKu6XuFs4nKNpJB5Pd81c3juIG00v33fNLwU7xMjMNlYI2PkLGvkdIMwBeMwawXQABHquo8soHSTEj/8AeX75Uf7WYv8AxEv3ioTHr3tEUQa86FrLIceYB+HTxrRVzcGkjcwyN7LnBuYOa5t2LFtJo+CODJsI/tfi/wDES+65/bDGf4iT3HyXMbwV7sTOyFhLY5HDcBrWhxABc40pcT4E5roI2Ru6x8Ic9u5zZn2d6AoDwQwN6iJ6YYz/ABEvv/JcPS3Fn/2JfvId3ApxII+rdncCWgUcwAslpBo7dyhjeESwgGRlAmgbDhY3aSCaPgUaQLYT/afFf4ib75Xn8fxB3nm/+jvmr+A4QOime2MTSsyZYyC6muvM/INXVQHqqPorp3uLWRxBoGfUsjZ3WbuiT3BbAMgz+KzHeWQ+b3fNUPxLju5x8yfmjMZwSSNrnEtc0BptpzBzX2A5p7xYo8irHcDoPBkb1jGFxYGuNZQC4Ods0i/wWwbIqL117tFByiSsCyDivMO+vcV4hcjA1vkozHiVLoKtdhdLBCpCRDFrHUVq+iuNAzAkMzZTZoAgHtN9QT7LJBFYZ4Hme5DUVqzo8NLO18MqUSicPh83kFTIyiruSONJlLlEq2MDML2vVWYhrPspGMi6Nn1WnNDSBFw31fqqZ6oV3FQT9RmQilI9v1Vv0g+ua/fdDhTBVtqZRa04qky6MqVqDSpBURLkkE6kyYkMd1jI5WtaxwkOVr8gAa5rtgaABB5JKE04Dw9kz3iRxY1sbnZhrRFUSOWuqJh07HsAYx8sZkdFNG6VgGVhkLcmYtAvYgkbWlsMf0eGRsj43GV0YYxjw+sjw4yEjRtCxz1KqwvR97pnRydhrK6x+4a0kAFv72axXO0u4hg+rmkjFkMe5t99NJFmtlqDbNDxOsQJo4nszDFSSUXBolY4ANc0k0S2jp/FavjxDWBsRdCZHYNsYzODo8wlc4xucDQsab8ljqXA1GjbjWwYt8bmNk6iMNZiC1sbhma50RFkgkCzVC90jhnH0KVtizNE4N76DJQSB6hLsq71ZuqNjurZGgWHcMwuayJmRPaRlzOLLGtkOGxGid8Q4jFMJIjKASIT1xa7JK+JjmPLqFgHPYNd3is2cI8ODS1wcdmlpBN8hVlFDAOY5zZIn2I3OogtLeTyCNWhYw2wePaxwDakhggeHlwIbI5z84AG9dYW15WhsPxuMQkO63M9koe1uUNe+Q2JHOuz3Cq0Qw4ViA0MykCUg1bdS0Fwz620AEnWtNUJj+HuiIzZSHC2ua4Oa4XWhHiCgYCcoq1zVXSzFKyjcXg2xt3u/wAKQ7YjY0RvFGdhtBc2pLKKxWBRmIXgvELwRRiQUgVEKQTijFrdeyVN7AW2W2bpRjiJO58T3UmPVgOqtAFySl2ZzrAHgeBvmJDBtv4JiOiWUW8+g+aN4FxPqibb2XbkbgBOsfqLGx1CpGVoKZi8dA1orYIWHC5ia1ACN40NCpdDGfXmxoW9/ml7sNCrEQ5TSoAX0vF9FIptR2T7j+SR4zoFIPh1H8Jv8DqqLVXZtl8GVapBM5+jsrNx7gj80K7hsg+yfTVUWpF9m2SXRQE14C6jNffh5R+AS4wOG4PsVylTkXKGLOLyPbFE51sY9pHM9oVmO5qzXK09bG9uIkeHzZXYx7RHCNyHCzKeVEUCDeqyBXG4l4unOF70SL863Ro1mqkwbJJJo5ewMNLJINKvDl5LmD1ot/zFV4rHzGKOXD5mmRz+tMQtweHUyM0LDQwNobFJ/wDqP1BZ2i+R+aV7jdtb8Db33snyHJDwYt8d5HuZe+VxbfnRWoNo1GLndEyd7aZN1GH63KAC2R0nar91xFXWxJUMHjXmOOYuJl+iYntnVxyvytsncgHdZZ8ho6nXfU69+vNVZzzPLfuKNC2ajh+aeGEPkeXCWejm+sLREx3Vtc47uJO/MojGAMjbeVn/AIkzMhkD3BxkJom7uisiFLIT3FCg2aj6fGx4fI6ITSNex0kX1jKc0BskjdRZduB3WaSTikpkcxol62gdQ3IwWbpgoaeNDVCNwjz9k+yNwGCc0kuFHuSSmoozugbD4Y7lpoXZI00V2CwbXmicuayD5J5gA59s0rKSbOlbJRNHV6VRygeN1a5XrOVrg0WSxjWW0M+zeqjkugdVXDGQSSpFxDgR6hIlQ0eKLzwNj/A/ghpeiz/s6+Se4Q6BMIVS6NZgpuFSN3afWwh3QOG4K+osjB3C4/g8Tt2D00RU2DBksFg/q6NAuPuEY3Ajck7BDjFUA8j+Vpfi+Nl0jSBTWnbn5rkalI51FyY2mioIjB4io3Z3bUBfrsk8/Gg/YgNHPck7UhziHkU6hZseS0FKOWFJphXESC4HcFE8BkAmFcil2IPYaieCSDrm+qvZ1rg+h4V6YRJXhNgmkBQMizEfD81QzBQPBzNj0Fk6CgdiSFdiR2dK371Rg8KBGWhtWb0IdsRWh7hQFLnv6tM64r6dkR0awzxbR91yrf0IhOxcPun9EU3Cv5gk3q5rm/E3L47DZTPDnNcC1v2nHQgdzQ29R4ldFIlbFUn7PYz9r3YPmhX/ALNm/vt+5/NaRkMoY9pJJysax16/xE+Isj0Q0jZ2k6uykgCrNAEXzI0/M8kyQLEY/ZsP3o/uu+al/wBtB+9H91y1HDXuLn5s2/ZDr225VaYBGvlhv4RiP+2rf3mfcPzU2fs1Z3vb6Rj5rbKqaTK0nkCfwRr/ACBujLxfs8iG73ejWhFs6EYcb5z5uA/IJZH0jmdYDvWh+aHlx75DTnuNCxZ09FyS14rqyPnro70iwsWHLeqjYQReYnObHcQTssdxriZkeMoY0gV2Gho0Ol13rV4nDty89BfyWN4zAWHQ7m65ckunNSYunPdP1MJwWKLao9rL2jy10AVUryT537qeChPVA8zr41orBGMxP7va/DQe9KtqwajW7AI5lMf7D00P42hsNLW9kd/gp4xxDQO6/cj+apiYTqDr+B808QwWDQYSSwKTOFIeH4oCmu7J5d3on0CcDDoSi4whIgjI0UA+aYjiJBIABHiNQlj3WU8lZHK5xcbPdWlAd/ilGHDM5zk0NvHwSwDCqwQhhLjQTnEwtAbmNEDZL5eIaZY2houwe9Rjw0kmpvfcoyQzjYQZbZ5ErnBsR9ezzUH4fLoucGwh69h/iSodLB9QwMmgTSFLcAzQJtCFjEsT8OyEweGDI3VmJOgvkDo0Ed26NnPZQeHw8mR/bt2zO6hd2fH5Lmf978HTF/TZP6wuOQ0SSDbr+I6EN7so/FFHESBjC6w5zhbQLIB7hog4sXK3cEmxdjQNFZjtz8SjhxLssNZswN5daoWdvRdRFlR4s7Sy1oyglxaT2gLc0Cxrr+BXDxt16NHx0LBHYoU7wFnfZTHGOyHFho7AGySKvSvE+yn/ANUYSQ1uYBpNitWi9h3jTZMAZ2uoeGfMzMAaOoB0JHd7rPN/aBCHlskckZBo2AdfGlrozaQ84pxZsDQXWb2AWdxXSpz43jKANdb3B7ivP4zDjY3Anq3x24Ando5fhos03DhxBDjlI271zakpXzg5dScuuA7AD6h7iNXbeh1KFZLbjXcFPF8X6sZGtuhQLtR7JE2V5kaRtmF1yvW/BRUN2SFWPfpTtrIHJZ7jMBzjKTr3DmNNuac4rTXx9kE2nOvfLrfiVoYyGEmmTczJG1gOzfx3KlFD2PF+vo3+Z/BcEBJHIj20XsdOWNFUAaA55RtXrqjfQ6EPFoyx2q5w996d6p4lizIPVcw7dG8wuno6oJ0aKGAOGoTXAwBjQ0XQ5pRw3GjZ+n8XzC0kOH0BGoPeNQmTsVqi2JFxqmNiKjCZCnyRuFJ+E2jMN0ekefhyjx+S3WF4JHGOy0Il0YGyS2UMtg+jDWfFqf67lZiYgBQTqcc/ks/xHFgWG6nwQCJ8WdVHCyZXAg0QVTiZNdTqVKHmgyqPpfBcWJG2NxuOSdRFYXhziKc0kEd4WlwfGxtIK/iG3qEdxOhy8WKCj1DjG5uxIoHzClh5A4W0gjwV7UNictw26lQJlkbG0VZDXDs661TTruofSJRVNtugJcNd+1vzuvRMmqwKooobjaOYsa7TM5zWkFtAGvHKaH/CYwYJlB2WiW6gEgag3pfifdEgKSJjzW0AB3aLIdMuAGZ4MTY+sq3W+nu5DKdCn+PxcwP1cdgbk7HyCzHGcRKXB7xkOlbjQclHU1UsEtSSownEMNLGSHgtI7tQQp8F4x1biHk1djvorTcW4gcUAHtb2ftAU7bnySWTAxhurgKvZpzJHOLVMjuTwNMTFmObuq/Qpe9gDxSVYziznANDuy2gK760FoePHkOBNu+aEdNof9O+bNRJixltxA01tVws2rTv/wCVm8XxLPVaUtdhImuDS0h3ZAJHkpzjsQPK2ncLhqu9tz+qzPE8eJZswvQUBz5aLU8Thc5gji3d8R5Dl5r3C+i7Iu07tO/LyR0l+5lNOHbMnj+HlkTXOFFx25BD4Y6DwT7pkdWDzWbw0lGl0HQh1hgmuEe5nwOI/I+iVYR6awJLFG2G4qfttvxbv7Jth8Sx3wuF8jofYrPsVwjBTKbEcRpLMBuUtxPEx3a/koSOB3s+aEleAhbGUSjFzud8R05DRJsXKAD3BF47FgAm1mcXjC813IxVjPBx0uZ1o+BCYWFNG0BotN9DQQ54RPba5JwwrKcPxFP/AEWlw8li0gGg2FlG2kg8waTCDi8rd6eP4hr7hARFEtcsrXARnF0hb9uNw8Wm/wA0ZFxmE/brzBH6JK1q5lHe1NvaFpGljxcZ2kYf9QCvbrsQfIgrJdQwrv0Fvcm8z4NtNcWFZTi/DZZjmokbCgapcGB8T7le+g/xO9yp6nr+BZaaaqxeOh+Iy5m0DdFh0J/RI+PYJ8LzGQHPLQeyCW6+PNaz/p47791IcPZyQUaFjoxR86iw8rmhnVUB35avzU4+ikrjZAH9eC+jNwzR3BTyBPktaMNhughPxuNchp/NaDh/RxkQoX7p1lXdEGr5FbBY8OG6NCjiBlGp9OSummrwSPi+PppR4BlmV6TYjPKf4RSzz3UU6xEROtJTiIiEYseUaQxwGLtPMLKsXHKWmwn/AA/Hghaca4FTs00T0VGUognR0U6mjNAks5QGJmNFdXkCnRmMfiXOcQTouYaEFeXl08Il2MsPCBsrJIwV5eXO2XoBd2XAgmwVq8HMaB51fJeXkz4EQ2iei43ry8lRmERuRcD11eTChJwzSNkLJhGry8kkMivqRzPuuhviV1eQXIWWNXbXl5UJnV4uXF5FGIF6pklK4vIgF+KmKzHEX53ZXbbry8pstEqPD2VsfcoLGYFoBoLq8kjJ2O0qE00YUIXlrtF5eXWuDmY/wWINJtBKV5eXOyiP/9k="/>
          <p:cNvSpPr>
            <a:spLocks noChangeAspect="1" noChangeArrowheads="1"/>
          </p:cNvSpPr>
          <p:nvPr/>
        </p:nvSpPr>
        <p:spPr bwMode="auto">
          <a:xfrm>
            <a:off x="612775" y="3127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algn="l" fontAlgn="auto">
              <a:spcBef>
                <a:spcPts val="0"/>
              </a:spcBef>
              <a:spcAft>
                <a:spcPts val="0"/>
              </a:spcAft>
              <a:defRPr/>
            </a:pPr>
            <a:endParaRPr lang="en-US" sz="1800">
              <a:solidFill>
                <a:prstClr val="black"/>
              </a:solidFill>
              <a:latin typeface="Calibri"/>
              <a:ea typeface="MS PGothic" pitchFamily="34" charset="-128"/>
            </a:endParaRPr>
          </a:p>
        </p:txBody>
      </p:sp>
      <p:sp>
        <p:nvSpPr>
          <p:cNvPr id="9" name="AutoShape 30" descr="data:image/jpeg;base64,/9j/4AAQSkZJRgABAQAAAQABAAD/2wCEAAkGBxQSEhUUExQUFhUWFhcZGBgXGBkZGBgcFBcYGBwaGBcYHSoiGBolHBQYITEhJikrLi4uFx8zODMtNygtLisBCgoKDg0OGxAQGywkICQ3LC8sLCwsLDAsLSw0LCwsNCwsLSwsLCwsLCwsLCwsLCwsLCwsLCwsLCwsLCwsLCwsLP/AABEIAMgA/AMBEQACEQEDEQH/xAAcAAEAAQUBAQAAAAAAAAAAAAAAAgEDBAUGBwj/xAA6EAABBAAEAwYEBAUEAwEAAAABAAIDEQQSITEFQVEGEyJhcYEHMpGhQtHh8BQjUrHBQ3KC8QgWYhX/xAAbAQEAAgMBAQAAAAAAAAAAAAAAAQMCBAUGB//EADcRAQACAgEDAwIDBgUDBQAAAAABAgMRBBIhMQVBURNhInGBIzKRobHhBhRC0fAVYsEkNENSU//aAAwDAQACEQMRAD8A9vRIgICAgICAgICAgIOf7QcYlwsjHlodAdHVeZp9VbSkWj7uhxOJj5NLVidXjx8SzeIcUy4fv4miVtB2hrw8yPMLGK7nUqMPH6s30rz0z4/Vk8L4gzERtkjNtPXQgjcEciFFqzWdSrz4b4bzS/mFjifGGQPjbIHASOLQ6vCD/wDR5JWk2jszw8a+atpp/p7692xWLXEBAQEBAQEBAQEBAQW8RO2NrnvIa1oLnE7AAWSUGi7L4/EYpz8Q/wDl4Z4Aw8RaA8tH+q87jNyb0RDoUSICAgICAgICAgICAgtYrDtkaWPaHNcKIKmJmO8MqXtS0WrOphbwGBZDGI2CmC6B135Ja02ncssuW+W83vPeVMBw6OEOEbcocbIBNX5A7eyTaZ8py5smWYm8712W+NcLZiYjG/1B5gjYqaWms7hlxuRbBki9VeD4V8ULI3vzuaKzdQNvslpiZ2jkZK5Mk3rGon2ZqxUrEGLY8uDXAlhyuHQ/v+xUzEx5Z2x2rETaPPgwuLZJeRwdlcWmuRG4+6TEx5L47U11RrfdfUMBAQEBBpIOI4h+PfCIqw0cYJkIPie6iA07EAE8uSIbtEiAg4h8UnFp/F4eGwv0GxxckbtyOcDXN05OrmNiHbokQEBAQEBAQEBAQEBAQEBAQEGt4nxTuwHNyPAfleA8At5aDr5LKtdr8OD6k6ncb8dvLnYe1cUD3gyulY45mkkki+Q02/JXfRm0b06c+l5c1KzFemY8td/7pDFNLIxrnCWtNNCOZ9yfss/oWmIiW3/0fNlxVpeYjpXeGdq2MhcGkCV8jnEvAAo1yurNUBf5KLYZmVfI9LyWyxuN1iIjs6vh/HopTlvKS4tbf465g8r6HVUWxzDkZuHkxxuY9tz9m1WDVEFrE4hsbHPe4Na0EuJ2ACCxwjiTMTCyaK8jwS2xR0JG3sgzEBBoMf2rhjxcWDaHSTSHUM/0xV5nnlprXT1FkN+iUY4w0BrQAAKAAoADkANggkgICAgICAgw+LcPE8ZYXFutgjkR5c1ZiyTjt1Qo5GCM2OaTOvyW+C4F8LC178+vh8h6lTmyRkt1RGkcbDbFTotbqbBVNgQEFHGgiJRglzNDqIsXThRHqORUzGp0ituqIlNQyEBBzfbXGNijbJnc2SM5mhp3vQ2NvS/zV2GszOtOl6ZhtlyfT1ExbtLyvHcUkeSXnezTdB4jZ0Hqt6KRHh7HFxseONU9vlgDU7+iybKYiOg67fl+qbYzeNbZw4W4j89b9K3WE2UTyqxLOia6FwLZNDWYXvXlyUTqfLXt05a6mrvOxvHjIHxyOHhbmBcfFV6g3uBpr5rUy49d4eb9S4X0pi1I89u3z/d1THhwBBBB1BGoI8iqHImJidShi8MyVhZI0Oa7cHY0b/wgnFEGtDWgNaBQAFAAcgBsEEkBBqOHdnIIZ5cS1tzTOJc92pAP4W9G6eqDboCAgICAgICAgICAgICAgICAgwZeI5HOD4pQ0bPAztd10YS4V5gLLp34XRh6qxNbRv48TH8e38JcB2pxwxEhI+U5cv8AtZdWPNxJW3jr0w9L6dgnBWN+e/8AGXL4mMFwsiuXTa1dEuvjtOtQhDGwcrP0/spTa1pTkx1V4fQ+3/ajp2iuCbd9sR+Peb316fksumF8cekRC2J3OFHX18k0y6KxK5DK5xBJSWN61js9p7McVZiIGlrWsLfCWA3krQchoQNNFzclJrOngebxrYMs1tO9+J+W3WDUEBAQEBAQEBAQEBAQEBAQEBAQYPF+Jtw7MzrNmgBuT/hW4cNstumrX5PJpx6dd1nhfHYp9Acr/wCh2h9uR9lnm42TF5jt8wq43Ow5+1Z1PxPlkY7iUcJAkNZrrQnaunqqqYr330wvy8jHi11zrbI79uUOsZTVG9NdtfdY6nevdZ1111b7MDinGoYQ5r5WNeGkhpPi2009VlWlrd4htYeLly6mtZmN+XiGOxjhI/Xo32aP87+66UVjT6Dhw1+nEMOSZzjZJWWmxFYjwm3EkCuihjOOJ7pNxZvWyOlpMMfpR7JjFDUaAfvko0icaP8AFcmtAtTpP0/eZZ+Hj2sgb6DX6lYte1vaIenfDuJow7ng257zmHNuXQA9OZ/5LS5H72nkfWr3nPFZjtEdv17/ANnUTSZReVztQKbvqQL1Owuz5BUOQmgICAgICAgICAgICAgIObxXaJ8crmOj8INXrddfpqtynFi9OqLd3My8+2PLNJp2j3dBh5g9oc3Yix7rUmJrOpdGl4vWLR4lcUMhBoOO4iN8b2StLHNDiy+ZGxa4aV1BpbfHreLxbH3+XO5t8VsdqZY18f7w89mxZB8J05Gv8r0MY661Lx1s1otusrUuMe8+J7j6klTXFSviNItnyXndrTP5psx7xpmJA5HUKJwUt7Jryctf9Uui4V2rJmBxF5cpboBQutSANdvuudn9OiMf7Ly7fD9av9X9tOo8dvG/l53xeYPmkcBVvJrpZuvuqqxqNPt/Bms8ek1ncajUx4lhhTDbFKFFAqmxOJtkaIi3aHQ4PDVCHHXU0eVDetFTM93LyZd5ZiHW/D3EyNJa2DNG5xzTXVFo0Fn5gOg/qVGeIn3cT1qmOfxTf8UeKu/IOlHnr56HTy1r6LVedYHFONwYZrnTyCJjMlveHBn8wkNAdVONtNgajS6sIM9pQVQEBAQEBAQEBAQEBBYnwUbzbmNcdrIFrKL2r4lXbFS3e0RK81oAoaAbBYs1UShNM1gtxAHUmlMRM9oY2tFY3MvM+0uNbncyL5MxI1NedA7AkX9F6DhYpisWv5eO9T5FZyTXH4/5v+LRE2t9ypnainwgU7ClGxYxmCztJa3xDUny6UtHlY//AJNvoH+Df8QX4+SvAvG6WmdT8TPz9u36NPJh3N3BHr5+a0uz6xGSs+JVbhndDfJD6lV1uBcboajyUdTCc9YXouGOIOlEddE6oYW5NYnsk2bDxENlkAceQP8Afy2VVskROmhyOfSt+ibRG/af+dle0vHO4Y05SRsBtsN+dbLG9+iNtTlcmvDpF5ruZlrI/iVi8OGswsjBEPFTo2uJLjZzE6860K1s1uq24ee9S5FORn+pTxMQ9R7N/FbBy4cPxUjcPM0fzGFr9fOPQl4I1yiyPuamgzuDzf8A65E8sI/go3B2Ga/eZ4sGd7TswWQxpHMuP4aDsUSICAgICAgILTJrcW5XAD8RrKdAdNbO/Tkgt8QxfdNzZHP1Apo68z5LOleqdb0ry5OiN6mfyZKwWCAgINFxzEGx3eIYw7EE7m/IFbXHrHfqpMudzMlu3Rkiq1wePGB4zua6M7nMDY8jus888ea/gjUsOLXmVv8AtJiapdq4XlrS0EgB11yJrU1yoHVRw7Ui09SfUqZLVjojfl57NhyN61JXoK3iXkLY5jysEKxWgUYJQx5jSW7RtlWNzpltwnnof3SqnJ27Low9+7OwgDHCg4nN8rSQ4+QczUey1s0TkpO503+Jk/y+atqRuYnx522PG+zrjMG4eMxx5Q573nM2yTsLLi7y5k+649csRH4pfUeJ6lWMPXntufaI8/7ac1jyYpHtprjGcmdgOXYaeXp5eSuidxt2MVqXx1tM6ie+pmP+fq5ibtJIW+EBrrIIcbrkD4Rr9lRbPrx5cjP6vWsapX8XeJ37f7tc/tFJGYXvzOprmvra+RHK6H3UVzd42qp6v0zjtfv2mLRHjz2mPu5nHT53udZ8TiRe9dPp/ZU2nc7cjPf6mW1/O5mf0VxfEnyta15sNutydep9Ak3mYiJ9meXlXy460v8A6fDDdtfP/vl02WLXUc4aC0Hsfwg+I+XusBii0MAyQS7V/TG8k0RWjTpsBrdoPTuIds8BA9zJMXC17PmZmBeD0ytsk+W6JY3aDjGOzRtwGEbKHta8zTPyRtDuWSw8urUg1uN0Q6LCF+RveBokyjOGEluatcpOtX1RK6gICAgILWInDBZDjqB4QXHXyHJTEbY2t0xtdUMhAQEEZGWCOoI+qR2RMbjTkcf2Sefke12vO2n/ADew6LqYufWO1o1+Tg5/SL271tv83QcCwboYWscddTobq+Vn96rRz5IyZJtDq8PDbDiilvK/j8O6RuVryy9yADpW2uywpaKzuY2tzUteuq20834mwxvcwm8pIvlp+fRegwz11i0PH8mv0rzSfZgloIoV1tX94afafDE7s2rZnsp6ZXswbt0OqxiNwz30z2QinIO+iTSCuSW14DDLJM3utHCyHV4WkA/N0B291q8u2OmOYv4/m3vT8ebJmicfaY3O9dv1/N0HabihjaxmKlZhRLmayRpLqLKLibb4baSBqKsrhTOKuprufzh7XhZ8mPL15qVmI9tz3/lHZgcV45whmAfBnimjDRUTS63vBBaSWiwc1Eu5bqu1ptO5W589895yXncy8Mkm9unttZ9vssVSMculG/PludzW+/8AZBp5XZSQTqNBXP8AIILXe6V19v3qgqyUg2aOov2QS74Hca/vZBG7sf33Qe7fBbj2EmY2B8GEhxMDWtjcMglm0Jc4AtDs3hBNE3d6IPWLdm5Bte5Om3Qb+vlzJW8fjo4I3STPbHG0W5zyGtHuUGs7MdohjmvkjhmZCCO7kkAaJgb8bG3eXTcgXYQbtAQEBAQEBAQEBAQEFHNvRES5LtPwOJkIMcbswP4cztKJJd9N10uHyrzk1e3ZxPUuBijDvHX8X2cFmXfiHlOpJr1BEygUQycFgJJTUbHOOl0Nr6nkqsuamON2nS7BxsuadUrMvS+BcIGGY6nE5gCQ6qDgNTfLp7LznI5E5rbmHtOFw441dRM9/b7/AGeJdq+3MuOBjmbC2IOa6MMDi5rgDZMl6ggnkLAC1265STGDca71RGn7r7IMOZ4J11Pvp7j3CCw+Wzebny+378kGtxMtvcfOvppy9EFnvP2UEg/y1/RAbtp+/wBEE3SFB6F8JOyk+KnZjIu6LMLM0lj5JIyXZS4EFjHaAlt3vqNkHu3BMfiy6YY2KGFrHhsb2PzMlDqoguILSDoQRqSK21DH7acCjlZ/Efwv8XNC24YXyFsZde5YTkLhZ1I5Ug53AdouOGN8knD8JEyMWGySmMkDkDZAqt3ZRqEG87JdsJMY8Mkwc0JMecSAtkgNUPDK3Q2TpQOxQdYiRAQEBAQEBBzPaVuKLgIcwZW8e99Ct7if5eImcnn7uT6hHLmYjD2j7a8ttwKOVsLRM4ufrd7izoPotfPNJvP041Dd4lctcMRmndmwVLZY3EcayGMyP+Ue51NAALPHjtkt018qs+amGk3v4hh8K4xHig4MsZfma4a0fLporM3HvhmOpTxeZi5MT0e3mJctxfse/vP5ItjupAyeR6jzXT4/qNejWTzH83C5fot/qbw+J/kjwnsa9ziJrY0dCLd6b6eanP6nEV/Z95+/sji+iWtafrdoj492bwzsewSv7021p8DQdXC93V7D6qjN6laax0dp9/7NrjeiY65LfU7xHiN+33bPikkPDMNiMSGeFjMzmtvxFujQBsLLqvzXPyZr5Ndc707GHjYsO/pxrfl4Lx/4u47EsewmOON+hZEKOX+kvdZ18vRVrnBYjGveTZ57BBbdiHGtdtvJBEyk7m/3+iCvfO6oIEoKsdRvT31QRQXWBBJreun7/VB7V/4/8If/AD3yMxTGERuieHSxQv1cHUGkCQ6DXxadOYdf25+G7uIPa/8AjJGZT4WvGdjf9oDm0b5myg7Pg2EkihZHLMZ5GinSloaX6nUtG2lDc7IlfxmEZKx0crGvY4U5rwHNcOhB0KC5FGGgNaAGgUABQAHIAbBBJAQEBAQEBAQEBAQW54GvaWuAIO4KmtprO4Y2rFo6bRuFnAcOjhvu2Bt71evufVZXy3v+9O1eLBjxRqkaZNLBcqg1J4fHBJLiSTmLSTbgGgDU6nQDw8zorbZrWxxjnxDWpxaUzWzRvcvnv4n/ABNk4g58EBy4MEUKp0uUghz71AzCw3Tleu1TYecoCAgICAgkxtmkGbHwxxj7zStevI0fL/v6BYMJbV35aH7IOh7GdlJeJYjuIntYcheXSOrwtLQaAuz4tvfkg+l+y84hhiwskfdSxRtaWMBcwtb4c8bgNWE+4J1rmHQAolDvW3lsX05/RBNAQEBAQEBAQEBAQEBAQUpBVAQec/HTj5w3DjG2s+Jd3XmGUXPI9gG/80Q+bMZg5IXZJWPjdQOV4LTTgCDR6ggoLCAgICCtILkUdoN5wvgheM2Zrda1PPn02HKxsg6aQxMhbH4S0C7oUbN3W+/23QYfAeEMxuPggLvDI8B4aWspg8TsrjzoGhRJ5IPobhvYvA4d8ckOFiZJGKa8A5hoW2TfiJDjqbOqDc4yAvY5oc5hc0gPb8zSRo4eYOvsiVnhGGkiiayWYzyNGshaGF2polrdAa086QZiAgICAgICDFx3eUO6yXrYfmF+hbssq9P+rf6K8n1Nfg1+rIYTQsAGtQNRfkeaxWK5kFUBAQUIOn38/wAkFUBAQQdM0ODS5ocdmkizWug3Ox+iDxL/AMhJicRg2myyNrnkVYJe6tjvpEfqiHj/ABriE+KlM073SPdu49BsABo0dAEGvQSDfVAc0jdBFBcjP6INvheH5tTobFV+o3QddwjBTYh8cEPidJmprnZbDbcS4u5VZ9+aDu8N8IHd3E6abvJe+YZo7IiMWYZ2NcG5y/Ls6xtWm6CXb7BYDhuKwUrsI3uJGSQkRDKWOa+J7Jm1r3jfH4gc2u6D1LAQvZG1r5DI4WM5ABcLNZgNM1UCRVkE0NkSyEBAQYnD+JQzhxhkZJkcWOykEtc00WuHI6bFBloCAgICAg03aHgzsSG1IWZb05G6rZbPGzxhmZmNtDncO3IiIrbp05XHdl8Qw+AueOrT9q3C6ePn4bfvREfo4eb0rlUn8Npn9XVdmsNiGMPfvzXVA6uHqf8AHkubyr4rW/Zxp2/T8fIpT9tbf9W5Wq6AgICDXcY45h8KG9/K1hcaY3UveejI22558gCg18z8ZirEY/g4j/qPAfiXA75I7LIuVF2Y6/KCiFezvY/DYN7pWB8k7xT55nmSZ3/I/KD0aBsESp2x7Iw8RjDZLa9oOR4AJF0aLTo5tgafQhBo+yfw7jghlhxcWFnBfcbsniAygUXEW3YUBtqiHzz2v4DJg8Q6OSMxc2tOoro134h5/wBtkGjBpBVrCUEmwk35IMvBRCwTuCNDzHryQbPC48C/wtva+nlemw+6D0f4fdlZcY1s8c8MXdytIbWaQd24OzODSKsgVe4J20Qe4wYpjy4NcCWkhw5iiRqNxqDrzRLn+33ZMcSgZHn7t8crJWPq6LbBBHQtJ9wOiDpkBAQEGln7MQHEjFMDop7Gd8Ry98BXhmbtINBuLHIhBukBAQEBAQEBAQEBAQEGvwHBIIZJJY4miWVxdJIbc9xPIvdZyjk26HIINggsYyN7m1G8MNi3ZcxrnlBNB3QmwOhQXmCgBZNDc7nzNIKoON4h8O4MTi34jFudMCbZGfC1ulU4g24ChVV7oh5T8SfhY7CufPhmOfh6zGqJj1Nhzd6ArxfWqtB5tLFlF8qF+X7/ALoMTO40LJ6fkAgkx5+XrQrTdB7j8EOx2Flgdi52NmkEjmNa+nRx5A02Bs4nNd8htzJDqsB2NbgcYcZEXyRgPHcxsBkaJKsA342N3ygXoKutcK5K2/dnadadO6KHGd3PDIO8jJySN3FjxRytsEsJAzRmjbRsQCM0NwESICAgICAgICAgICAgICAgICAgIIygkHKQDRokWAeRIsX6WgxMe+cOibExha5x717naxgNsFrPxknTcVvqgzUBAQWcS4ZSDqCCDoDuOYO4WvyeTXBSb2iZiPOu+vumI28mwfwrbUgnm7w6iJzW5eWj3g/i9DX2ricn1zV9YI3Eed+/5La4e3d0nZfsXBg4msa1rn7ukLRmcfXouNzM+fmZJmZmI+I8LaxWsLx7C4IyumOHjL3ghxIsG+eU6A6bq/FfmfTjHF51Hj5Yz073pucDhmwtbHG0Na0UA3QABaVM3IjLPed//bv5/izmK6ZmHmrT92ut6V6lXFE4Zr3nvE/Mz7T/AOJVZKTPddwuFiYXmNjGOe7PIWtAL3f1OI+Y+ZXp65K3mYie8eY+FGtMtWggICAgICAgICAgICAgICAgICAgICAgICDAxZGbT3XlfWbVrm1SdTP73fz/AMhfijcLLHD0XIxZMU0iJ7LJiUswWz146e6NTKJete3JiUxVBz1p3z6rqvhnFVslafXMz3Z6Z2CmAFc17X0Lm4PpRg8X3Pb599/dq5qTvbOXo1C26WjVFVXy9FoiYnv7+36piEg5ZxKElkCAgICAgICAgICAgtmQ5g3K6iCc3hygggZTrdmyRQrwmyNLC4gICAgICAgILRn8j9Fqzyoi01itp1/2z/KfDLpa3EOs3tqvDep5L35FrWiYn4nzHx/JtY47LVrmxlyfKzUBcsL5bdoIhQlRa/wnSlqqbbSBTWJ2MnCN8Qteg9Cx1ty6zb23MfmoyzqraBe9aigbqkbB40WNomYmI8iELydCNRv+i1+LlyXr05Y1aO0/E/ePt/TwmYj2XVtIEBAQEBAQEGul41EJe5aTJLpmZGMxjvnIfljFajMQTytBsUEQ7UijpWvI30QSQEEXA2KNDWxW+nXkgkgICAgICC3O2x0VWWl711S3TPzqJ/qRr3amR+uq+ccrNN8tuudzv+zerHbsgStKbxpnpS1VadpKSK7FEjtIkCs/qaRpk4RtuGi9F6Hi+pyYvaszEe/tE/dRmnUNm1e5aq3LLlI6LV5PKjj6tePwzOpn437z9kxXa4CtqJ2hWkBAQEBAQEBBicR4e2doa50gbdkMe5mbTZzmEHL5AhBcwWDjhYGRMaxg2a0AD6DmgvoCAgICAgICAgICCEuyiY3GpQ0rt18jzT+OdfMulHhRVpEBZRIKeiZEmNsq7Bx7ZLxWPM+Puibajba4WEtGtL6R6bxcnFxfTvMTHtqP6/LRyWi07X10GCMjLCwyUres1tG4nzBE6RhjLdLvoqeJgtgp9ObbiPHzEfH30m07lcWygQEBAQEBAQEBAQEBAQEBAQEBAQEFuc0FTyLxjxWvPtE/0TEblpV8l8uimyIkWFvYPTuRnxWyY67iPPz/AAYWyRWdSp3Tuh+ix/6fyv8A87fwlPXX5RpUfTvFumYnfxrunceV1sB003XSw+l8m/RPRMRbtE/7/wB2E5Ihnw4MDfVew4fouHBWYv8Aj37zHePyatssyyQF2VaqAgICAgICAgICAgICAgICAgICAgpmCjcCqkEBBZxTbaVp+oY7ZOLkpTzMSyp+9DTr5b+F0Gz4ePD7r6F/h/8A9r1fef6Q0s37zKpdxUiIhd1qqI42KM05tfintv7J6p1pOlegQEBAQEBAQW3TAGlRbkUrkjHbtM+J9pn438/ZMVmY2mCr0IOlANFU35FKXilu0z4+Jn438piJlMFXIVQEBAQEBAQEBAQQmOmiry2mtJtEbmPZMRuWFBE5zsxNLznp/F5ufk/5nPaYiPFfn7a+F15pFemGwC9OoEBBGTZBpS3Ur5XkxRXJaJ9pn+roRPZssB8q9z6BP/pP1n/w1M37zIe6l2b3ikblUq11rIVQEBAQEBAQEEXMBWNqVtGrQJALIRewFYXpW9ZraNxJHZVooLKI1GoH/9k="/>
          <p:cNvSpPr>
            <a:spLocks noChangeAspect="1" noChangeArrowheads="1"/>
          </p:cNvSpPr>
          <p:nvPr/>
        </p:nvSpPr>
        <p:spPr bwMode="auto">
          <a:xfrm>
            <a:off x="765175" y="465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algn="l" fontAlgn="auto">
              <a:spcBef>
                <a:spcPts val="0"/>
              </a:spcBef>
              <a:spcAft>
                <a:spcPts val="0"/>
              </a:spcAft>
              <a:defRPr/>
            </a:pPr>
            <a:endParaRPr lang="en-US" sz="1800">
              <a:solidFill>
                <a:prstClr val="black"/>
              </a:solidFill>
              <a:latin typeface="Calibri"/>
              <a:ea typeface="MS PGothic" pitchFamily="34" charset="-128"/>
            </a:endParaRPr>
          </a:p>
        </p:txBody>
      </p:sp>
      <p:pic>
        <p:nvPicPr>
          <p:cNvPr id="5122" name="Picture 2" descr="C:\Laptop\PowerPoint Presentations\America's Abundance\Current Version Posted to Web\Agriculture's Abundance_Final  Copy October 11working on-\Slid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2162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C:\Laptop\PowerPoint Presentations\America's Abundance\Current Version Posted to Web\Agriculture's Abundance_Final  Copy October 11working on-\Slid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85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AutoShape 10" descr="data:image/jpeg;base64,/9j/4AAQSkZJRgABAQAAAQABAAD/2wCEAAkGBhQRERQUEhQVFRUWFBUUFRYXFRgUFxgXFBUWFRgYFxYYHCYeGhkjGhcVHy8gIycpLCwsFR4xNTAqNSYrLCkBCQoKDgwOGg8PGiolHCQsNCopLiwsLCosLCwpLCkqLCwsLC0sKS4sKiwsKSotLCwsKSwsLSksLTQsKSosKiwsLP/AABEIAMYAtwMBIgACEQEDEQH/xAAcAAABBQEBAQAAAAAAAAAAAAAAAwQFBgcCAQj/xABMEAACAQMCAgcEBAgJDAMAAAABAgMABBESIQUxBgcTIkFRYRRxgZEjMqGxM0JScnSywdEVFiQ0YoKSwvAIQ0RTVHODhJOis7Ql4fH/xAAbAQEAAwEBAQEAAAAAAAAAAAAAAQIDBAUGB//EADARAAICAQIDBQgDAAMAAAAAAAABAhEDITEEEkETIlFxgQUUYaGxwdHwMkKRNFJy/9oADAMBAAIRAxEAPwDcaKKKAKK8zSE9/Gn13VfeRn5UA4opqvEUIyuWHmASPnTW56QJGcMrg+oA/bU0CUoqKj6SQkZ1qMc9TouPm1R3EOsSzgI1yE58UXWPmKlQk9EiUmyzUVU7frRsHOkSMCeWYn/YDU6nHoD/AJwLnkHzGf8AvAqZQlHdBxa3H9FcrIDuNx5+FJXdyI0ZzyRWY+5QSfuqhFXoLZrwyAczVFm6UTyKsgeOKNhkNpMoUH6urccx6U1uuOTMrASwltwOyjYEnGRgkbVk8sT0F7PydWvn+KNE1jzptPxaFDh5UU+RYA/Ks/4fxeeQBJYnI5OVMqMvqcnDfA1xd2EOoEvIPMOnaL8crn7ar2tq0i0eCUZcuRv0V/v+Gh2/FYZDhJY2Pkrgn5CnHajzHzrObWc4xBMg54Gns9/7HjtuabzpdAoZjNKm2tQyHB/o4zkfAU7XTYe5Jyferz3+xqGaNVUJb+UDRHHBCPypLnDjbnpU5+FL2PSkW5AuLnWDtnTlc/nAZ+dX7RGb4Gdd3X4bv5WXbNe1yprqtDhCiiigCvDXteGgMu6yumUkdx7NFI6EaSVjGGfWPFuY5jAHPBqBls4mRTKL6OQKNT51qxxvnVjT8acdO7FjxxGHiqHHj3U5jzqE6UcbljdY1dgpUMy5IDZ5ah4+NduLoo7m0elDxXdVxAb4g5I1ydwn00HxpThXE5IXIlz2bL3xKhZtQ8Fb6ye8E+6pHoHwWK4jaeaMMuSqJkqCRzZsc99hU/x7hFnDEZuxVAvNfys8gufxvdVcjTfK9w5LYgbuS0uCFPZh8YUhlSYfmvgLIPztJrhOjQUkLK4OMgMiyZ96FQwH5uqq5ddJFLZit4VXbZ0EhPvzsPhUiOOlk7oCjmoVVXHu22q7wZIos4SQjD0hlQsqbEHT+BCk77n6o0+45qQTitxIoSW4upV8Y47dgMfn4x86rt1ezBzoeXBwdic7+op/acRuCg1tKdyAWZxn57GtXj5VzOv30LONKybjEsZX2KG5hOd3eZcNt4x505zjf31drDi811Y3KTR6J0ikRgu4YtESGXHn5elY9DxeRLjUjHGsZXOxGRkY9cVsvQmXX27+BZNPu0kj7CK5uIg41ZnNcjTMxlDHh0bANgMgyM42BXn/AI5VO9ELpltlOebvnxJwQBn7arvWG17YXDxvKGgmkeaIbEY15wVxlSNQG2xqPsescrCIpLdGwCA6OUbvEncYIO55V5nZNO14Hs+/wni5Gt5X6FjuemjNKweOIqCQp0kbDbfB8fOrtwjhCtEHlij1uAwGgZUHlz5nGDWHRccAILIxGQTvz8T4VeOH9ciRppeBjj6hDDYAYAOfKq4oyvvo14+eHkjHhn5/v1LPxvpJ7JsQO0HIDbPrtyX/APKiT02mnXvBcbggasfLVvVH410vW5kMhD6jsc45DkBv4UrwPpVDESZYJZRzVQwVc4/GOM49BVH2kpUtjoiuCxYVKTTn+7EixmllKxoThhsiYA3HwHzp/wBIOA3C6dSc3P1SGxyAyBy51GXvWmS2YrVEAxgM5IGMfigAeFSvQ7j/ABDit6hDRpHC6PJpUKoXVnGN2Zm0kc8DnV1w/izDJ7XppxikkjaLdSFUHmAAfkKVrkV1XWfNBRRRQBXhr2igMk67fbYJLa8tlVooFYOdAYqWI3fxKEbehz51j/F+m7XMvayRqrFVB0Ehdhzwc4zW89ePHRb8KkTPfuGEK+495z/ZGPjXy+avGbi7RKdGp8D61YYOzCxygIunHdOfPIHPfJ+Nd8e6xY7qTW2uNBsiMp2HmTjBJ86y2GbSc4B94BHyNLTX+oYCqv5uR+3FFNp2L1suMPE7d3x2yIvPLBtvQDG5q/8ARbpFwa3QGSeNpAfrOrttz2XTjHP51g+v0FGv0Fa5OInNUy8sjlofQfHOsbhzlTHOWAH1UgfnnP5OOVNYuurh8UWjTNKQWOOyUDf85qxCHiGBgqrfnaj/AHsU0d8nPL3cqwszLbxvpgJ5tVpAYyxO2dZyx20KBgHflvX0n0EtXj4fbiWIRSmMNIg8GPif6RGMjwr5Y6F8bFnf21wfqxyqW/NPdb/tJr6o6ZdIBaWMtwve7gCb7Eyd1Tny3zVpTlLdktt7mHdaHSYX18zRnVFEoijPgcEl2+LE/BRVQNdGuH5VRm8F0EtZHKuWcnnXuK8NZM9BUgUmlO0bxJ+2lrCEFjnfCEgeZGMfDfPwqeeyVodcvdOZCe74YCKoGNu/nahDVqyvIav/AFNcc9n4gI2OEuEMZzsNa5ZPtDL/AFqoGME07zodMc1CnljDA6j8jWqOHJHU+tBXVRnR3jSXltFPHnS65wdiGBKsD6hgRUnQ5gooooArw17UT0r48tjZz3Lco0LAebclX4sQKA+f+vrpP7TxDsFOY7ZdHp2jYZz8O6v9U1mVLXl00rtI5yzsXY+bMck/M0jQHcaZP2/KlfZsvpXPx92TXfDotTED8kn+zvTqE7cxk9oT5gZHP37D50BGyIASAc+tc120eDj/AO67SIZ5j4/toDuSz0oGJ3PJcb/Gmyrmnr8Pdtx3hgb58PD3V3HZFEYnZj3V8sYyx+VAR9arxTp2bjgllbagZAzLN5hYDpiB9SCp/q1lci4+Qp7wqbDafA/eKErclq5Za6rw0Nk6E+zo7KlKKijTtJC3DFKyqw3xknPLSAS2c+GM1MT3DM7Ois6cyezIUBCSAD4DcZJ3zmoizudDZOSOTDxK5BIGeXKvJLpiMajpGdK52AJz7qUO0ZJW8SLGZm0byKiIG72F7zErzCHAGT61H3N2GOVXScYPr8OQ2wPhSFeVJm3ZuHUZxwPbS2x+tE5kHqku/wBjhv7QrT6xHqEtibq4k8FhVD6l3yP1DW3UMZbhRRRQgKyj/KKuHXh8KrnQ9wA/9VGKg/EfZWr1nXX0P/h5P97D+tQHzEa8r2vKAdxsFjJB7xbAwdwMc6bpKRnBxnY1zRigFo7kjPrzJ8aT7SuaMUAqtyw5MRjyrlpyeZPlz8K4oNADNmuoyQQRzBz8t64qxdASg4hbFwhUSaj2gLJ3VLDUBudwKPQHddRRFzpUFj5KCx+Q3rak4bwy7YM3Dz2mo4WHk5XfvKjLhSCDlgBU1DxFLcRpH7JZpJJ2CBF7du027jNHiNG3H1iedUU09tTqUHVtpLxv8XfoYzadAb6UZW2m+MZT9fFPF6qeJH/Rj8ZIx/erU7Pj5uBCUe6cTPPEpLRWwEkCltJVF1DVg491Nbfics6q0MLsRbRXMivfTA/TO6hEYYUkCNiScDwqbfgO51l/i/NGaSdVvEgcG2O/LDxn+96U3n6vOIIMtaTf1VD/AKpNatZ8UaS8e1jjbWk7qx9snXTCgT6TcYLHWBoGfXAryz6VOUmk/lAjhEpZkuIbnBicJoZXTKs2dSg8wDS34Edx7S/1fizDruyeI4kR0Pk6Mh+TAUhX0I/SrbTOI2TU0bi6QW+mRRGQjHLoSyyAggYwDkio264rb2UhFrw6KOY4bUwTA1cmUpnIO+MEVWWRRVy0DjS5rVef23+RHdRlhJDLdCVHjLRwOodSpKs0uGwd8HB+Va9VN6JXDyXkjyEF2srUsQMDPbXXh7vuq5VdO1ZhLcKKKKkqFUTrmgEnDgjcmubZT4bNIAfsq91SOt7+YJ+l2v8A5RQGLjq/s7piLS9WNskdlPsdjjZjgkfA09tOplIiPb7+GHPKOIGWRh/RXn8gaTS0hEbkrl9OADhu8fLVy5jcVdYZG4cYSiLFFHDG85gSKVmaM6bkTO7CXSAVwU2BPwq7jSthfEa2PVfw1QNNpxC5/pSEW6H4OUP2U+h6KWAKBeG2YLsUQS34Ysw5qoXVkjbIHnUUlvcPNmLtrpbW5uJoch5G7RHTTEzN9ZHj7ynwOryqyW3A5kmiUWwjhF816kjNEgjiniYSRMmdQkDsRgbct9qra8CSMTh3D2LhbThOUDM49pc4VNmOezwQPEjOK6/i/wAPc49h4ax7PtcJelD2eM68FR3fXlTu2tJ47ZbYpZfQWlzbpKbiPVIZQFTR4xqR3mB54x61xacAuIbW6iijjuWntI0WQzxPKr9mIniLtjVEoGpQMY3FTfwFjFurjh0wyvD5gPFrW7jnA+Gs+vhVf4p1PWZ2ivJbZzyS8hMY93aYA++rRN0ek9nSFbKRZJbiFGkkVVDRWql1MvsvdjBJMYYbnmaSt7plt7d0lOpkdpRgzCCO5lxBEyTZLQiVdDMMsBywDS14DQoUnUheISZZbWOLwlaYaWHmoxk07suhEFq0UizvM6yqpPZmOIq6uCULDLYI51YesHha28sbCKJNcOljEe4J4yDLiM/UxqXGPOkOI8YFzDGzE6k7ESHBO/0uD67DJqM2OsTfiiaWl7Fj6NzRGcmRwivEwHf7MNq0o2WO+QrEgeJrz+AJUjaGURRW6yRktcCKDVoDwvoMB+kPZFCHIU6gKrduSzx6xkMpUeIxpxj7BTwzAEvLrc6tOtjrbYcgDvjHPG1eRi4nsociVnocVw8MM444XLR1XXvP6ddGTXDoYEHZpc3MzL2ckfs8AVlkgi7NpVZwQxdBhtiDnxprPxiw0IvY3ZVEED/SqvaoHMmmYZ7w1Fj4cyPSpDgeIZg+MldgTuBqwASBknu8gN8mnfFOD2jJl1btnj1alOlWL4Yal5YzsPcfGtI8W5Q57SPOeXoor1v7NEXbdJLNpAViu1c3DThhMCwklXs2wS2yEEAry2HlSksVpEGtnubqMKYldJkSZAqSdqUJjGDrOASSTgY864tOGW8JV9Da17yMz5XKAsMqMajqAzvjHuqJitFlRnLZY5MmfF2Ox+0/MVT33uqSd6kLK9nBel/dssEHBWdIo7R4JY1klbXG4BQSykMJ0c5kQ27FD+NlVxjmI/pTdRNLqtwrIERWZc6BjUiBc+OgJy2ytRJh0uo7PfURlc6jqONOVwT4DGfvpLjLyI5jkyD3VwcA90YXIG3LFTlzdrCmup7fs7ho5MvJmg1auntSa8r+VV1L/wBAXzOxzn+Rwb+gubsD7KvVULq8cNMxHL2OED4XN2Kvtehi/hHyPGnV6bBRRRWhUKpPW7/MU/S7X/yirtVL62RmyT9Kt/8AyUBiHswMQbURlznmcqc5HwqdselMr4jkjiusMpiluVD9jpXvaVAGrIAO55gZzSfSa13h07aoVzttt5Y8ahImYECNTqMgVV8/Df3+tdCacdSXNJal7vuLyGPVPcTytoLmNH7BBj8XTFj76r/GWgZg8SbEDIYl98DO7Eml5OAya1UTIHODoOdhjffG4xn301u7RY5dI7y4DA5HI8iQOR9K6IJJmi0JvhHYrCEihieRsswZULDfnuPgKR4HNGl19NDCUCsHDxqBnBKjAGxzjlVaZWWTUGz455be7wp1eysez3PixGfAcialxtNIXoS1hxAx6mVp0LN3DFMyKhB7wKZx5YGPCpKPpFdCWJ5IYbzQco0yos0e+xEijIHjup8KiIZ0RmZgS+gYTGxLDDlj+KQNx6mlIZgGDA7jPPc45YLDxxtXLBKuW7rd7lpa6s56T3jTNC8srylou6XIwhbLMFVVG2fPJOBvS3V5KGuo8A4E8Kkk51YiuN8Y2HpTLh1gLy4jQOxDhwjBc6AqncjyG3zqT6O8J/g25jM7rp9oibWM6QOzmXfy3IpmaXdMdZTUY6lsvuijRyOY3RRrDRL6Odx6aST55FVV7wRTSIwBC6k23Gx5r6Z3rR+PBXWORZVxkY7yFGGckAnx9Qao/S3o+q6ZIz33cJoQZB2J1Ac/D3V42bAou4ns+ysmNZ5dpvJV69fL4i3Q64HbsoGQVc6v9Xt3pN+WFJ+YrvpB0gFxMjLlEUaI8nkAfrY8CR55xSHBrMCxuHQkuE+kxtsXVVXPkRqY+eFFRskGpd8em++a5pvlgovZkZOM4d8fzf0apv5X5fYX7cCVn1Z0htIGw3woG3kPnSN7doukxjGMem+d+XhUczaO8eQ29+efwx+ylLeweWTQilyAWAUZJCjVsKolokj6aHYRk42u6k35CsnEWldVHgwAxyGD5Ve7ToDDLolbK/Ss5jBJUodggycgZGdvyiPKs+toTGxBBD5OcgqVz6Hf1rSuGcZjis0eeVYixbbO5AJHdUd4554FdfDqLk1I+c4/jFlzxhw28U1prbluPOAwqnEJ1UBVFtCAAMAAXF1yFWqqb0Q4is93LLGCEa2iKg88C5ugMj4Vcq9JbHj5IuMnF7oKKKKkzCqb1rfzJP0mD9erlVN61v5kn6Vb/r0BVobWJoA0yKwSLIyDt3R5b7nFUX+MEo0xjQkav2mlIwuWAIBZvrMRk8z41C2PTm6SNoi4dCNPfHeC+Qcb8h60iOMhuaEZ8iD99XeKadpGeSE7TiWMcSkaVJdJLgj1GMYxnyxmk5pkOSrou+Wzsfdj91dW3FrNbNgJJRcl0cAx/RDSCCmQSSCCd9t8UyF/bHJIcH8nGR57HwrqjJvdUdEZvqqOprpw+FA5eK5+O9XXqytFuboidFk0oWBI8QRjONj7qrt9cWbTxxxyjRoQPM2oDURljjTnA5Y9Kk5o7JQDFxNQw5YilUf2lGc1Wc3yvlTb8mW5fiWHp7arFxGBrZQ0zjvxY7pydIyPDUuQfQZqG6X8OMchESaY3AKBd8AqCQPE753Phjajop0rs7aZ57maSaUZVMIz+GC5ZscxsB4CnN51m2YDCKCdlLFgDojIJzjv5Y6RnYYrlxQyxdqO/Qmuh10K4T7KVmnOlmRlijx3sPjvHwGQDjfNNunMmpVOMZaPHzlqscd6eSTkaEEYUKNz2hwn1eYCgDyApvacSlnhleaRnbt4BljyGiXYDkB6Cpy48nJKUzXhopZ8bX/ZfVD22vHjzodlyCCFYgEHYgjkameFdMriDZTG25I1xqTuADgjBxtUAKn+AQJJFKjhVOSwkOk40ocq4O6g81YcnAHjXjK70Pu82PC48+SCfoOOCdM5LaOSMRRSLIcsG1DwxjY8v30r/G6Pf+Q2+/q/hv8Asrm56LIGIV5B9LOiqY892ABixbUBgqcg4r2TocV1jtV7pkU93G8TDWACfCM9p7qnv7fg4vdvZbS7i+Z5H0ojVta2cGRjGppHUYxjCk48KcSdYlxqLIkCMdiyxZb4lia6n6LJIwMbaB2cLaNBy2q3MhMeSdTEqe74Zpv/AABAunVJK2qOaTICxA9kWAXv7hmwNiPxqnvrYY8Xs+P8cfpT8L66dCM4r0iuLjBlkLYzjYKN/cB5VFVKcUjiEcRjBBddTBiSVwWTGdgQxGobVF1m7vU9jDDHGF44qPol9DUOq4bj9Ej/APbu60Os66rDv/ykf/t3daLXrY/4LyPzjjv+Tk/9P6sKKKKucgVTOtf+ZJ+lW/69XOqZ1rn+RJ+k2/69AfMcfPy35+W/OrHf8GTtpooUYdj3jIz5QxKoJkbbbJKkafA1EPwiRScDVvjunxI1cjvypaLiM8WF1uoAI0nOMFSukq2xGCRg7b13xd7M3JGfoldRgloicAnusrnGsJkKpyQSy7gfjCkxwG4zjsXzjOw1c88iMgnutsN+6dqVtul9yhDCQFgCoYopYBnWQ4OPylU/ADlSvDuk0isAqxKGuI51wrYSYEqJF72fxt1JweVaJz+BGolb9Hpy0YMUiiQqFdkYLhiBqz5d4fOl4ujztcy24ZfoTL2khyFCQZ1vjnjblz3FWtre5Msscwi0gW0QZlch+xnURyhVcMhy+ryYHlVbu724trl7hhGrTmRiuzxuk2dY0ZOUYEjnz22IqIzbJsRt+j7zLqgy4Cs7F17EKikAPqdtLA5HI5FObbohKyqzNEisUUEsWyXkEQGEB/GKgnlvmmbdIZez7IaFj7OSIIFyAkrh3ALkncqu+dsYFLnpZO0ciOxbtAoDZClNLKxKhRjJKrn3Vbv9BqNOkXAzaMqOwLsuWABwucEaW5OpB5jyNdcBQtC4UEk3EWw3J0xSsfsBPwqLnYnGSTgYGTnA8h6elP7C5lt4FljYo4uo3Rl5jEUoz94rHiFeNploT7Oan4NP/GSy10KeW/Tu3n/n9oGfxntj2Ln1aP6hNP44uGS/g79oj+TcQkY97LtXgT4ea21PsOH9s8PL+dp+V/T8ESkhHIke4kY51ZLC0h7KF530MXYsGJBkTWi5bJ+rpyNtyD44pJOikT/g+IWLf8XSfkaW/iU3+12Z/wCY8P3VmsU1/U6svHcLlSrKkNuLpD2YdGORpRQp7mcZYqfMY3H9JahAKsTdEUX69/Yr/wAYH7KSPC7BPwnFIfdEjSH7M0eHI+hEPaPCYo12l+jf2IOaQt9Yk4AAyc4AGAPcBXMUDOwVFLMTgKoJJ9wFS8nGuEQ8hdXTeWBCh+41GcQ6zJdJSyhis0OxMY1TEespG3wGfWtYcLJ7nLn9u4oKsUW38dF+fkad1dwCO4mjxpaO2gV0yCUJluH0tj8bvA/Gr9WKdRXET7VcRnfXEJCxJJyj43J551mtrrvSpUfF5Zuc3J9XYUUUVJmFUXrmu+y4YZMZ0TwNjzxINqvVZB/lH3bLaWyAkK87Fh56E7ufnmgKDw+CzufwF4IGJLCG5HdBIxtIP31Youht6NREEVwj8+ynVhjAGwbxO/jWMUvbcQkj/ByOn5rsv3GrqbJsvPE+hV6sjn2OcKWJXEecDw+qTTKDhVxE4ZraU6TnDwyacjlyA5Hfn4UxtOsniUWAl7PgcgX1j5NmpWDrs4qv+khvzoYj/dFbLiHVUW5xR729ZixNxqJzkJIPx9eB3dgG3A8PCuJrC4lI+gm2UKoWGTAG5OMg8ySx8ySacDr54p/rIv8AopXEnXrxU/55B7oY/wBoqfeK/qTz/A6t+ht7J9W0uD/wyv62KlrPqp4jJ/o4QebyIv2Ak1Wbjrg4q/O8cfmrGv6q5qGvumd7N+Fu7hvQytj5A0fFS6IjnNIuurSK2Gq/v7eEfkIQzn0Gd/kpqo8c4xakR21n2jIJTI0r7aiEZQFXmBgk+Huqms5JyTk+fjS1ihMiAcy6gfEgVjPJKe5HM2TldK2KVubR42KOpVlOCpGCMehpML51map1sDNmuMDyHyFdEVxUUX7SR0CPAfZXuuuK6ApRHPJnpeua6xSlpaPK4SNWd2OAqjJPuFSVbvc1DqCg+mumwNo411eO7E4Hpt9graapPVf0Y9htyr4M0h1ykbgYGFQHxCjO/mxq7UMXuFFFFCArN+vfo61zw3tE3a2ftSPNCCr492QfhWkVFdJLrRAwHN+4PHZhv9maA+MiK8rXeO9UaSkvbN2THJ0MCUz/AESN1924ql8Q6tr+LnAzj8qMhx8hv9lAVyO1ZhkA49x++k2XHOpqzt5ID9JHKh3xlWXmPdUfdIcnAOPMnJPx50Azr3FK9m35P2V2ls2DsPiRQBaWLynCDNe3nD2iIDDc+lSHBZhFryFywxnJJAPkFpZuDXN0yiCCZwBpXTG2B48z95NAQGmrP1d8Be7vogBlI2Esh8AqHO/vIA+NT/AupC9mIM+m3Tx1EO+PRV5fE1rvRHoZFw8dnCpw2NbtuzHwJI8vL1oD3iPR6G5GJo1fyJ+sPcw3HwqvXXVTbn8G0q+hIcfaNXzNaZ7AK89lFC6Mmk6qD4SA/Aj99N26pX/KHzrYfZ6PZxVS+pjh6pXP46j/AB7q6j6oW8ZQP6ua2D2evOwoKZmFl1QQA5llkf0UCMfM5P3VceEcBgtV0wRKmeZAyx97Ekn4mp0wVw1sKkq0zzhrYkHrmpuoezhw61MVJmFFFFAFR/F7XtAvoT91SFeEUBW/4LrtOHVP9kK90DyoCEFhnmM/bSb9HIm+tDG3vjU/eKsGKKArg6HW2c+ywZ/3SfurodELX/ZoP+kn7qsOKKAiYeBRJ9WKNfzY1H3CnQtae0UA0FrQLUU7ooDgik2SlsV5ihZOhsY6BHTnTXmmootzDcx0n2VO9NeaKiiVMa6KNNOTHXnZ0onmE4E3B99O6SRP8fClasZPcKKKKEBRRRQBRRRQBRRRQBRRRQBRRRQBRRRQBRRRQBRRRQBXlFFAGKMUUUAYr2iigCiiigP/2Q=="/>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mtClean="0">
              <a:solidFill>
                <a:prstClr val="black"/>
              </a:solidFill>
              <a:ea typeface="MS PGothic" pitchFamily="34" charset="-128"/>
            </a:endParaRPr>
          </a:p>
        </p:txBody>
      </p:sp>
      <p:sp>
        <p:nvSpPr>
          <p:cNvPr id="17426" name="AutoShape 50" descr="data:image/jpeg;base64,/9j/4AAQSkZJRgABAQAAAQABAAD/2wCEAAkGBhQSERQUExQVFRUWFRcXGBcXGBgXGBgYGBgVGBcYFxcaHCYeGB0jHBQUIC8gIycpLCwsFR4xNTAqNSYrLCkBCQoKDgwOGg8PGi0kHyUqLCwqKSosLSwsNCwsKSwsLCwqLCwsLCwsLCwsLCwsLCwsLCksKSwsLCwsKSwsLCwsLP/AABEIAOEA4QMBIgACEQEDEQH/xAAcAAACAwEBAQEAAAAAAAAAAAAFBgMEBwACAQj/xABEEAABAgQDBQUECAQFAwUAAAABAhEAAwQhBRIxBkFRYXETIoGRoQcyscEUFUJSctHh8BYzU4IjYpKy8SQ0cxdDY6LC/8QAGwEAAwEBAQEBAAAAAAAAAAAAAwQFBgIBAAf/xAAwEQACAgEDAwIGAQQCAwAAAAABAgADEQQSITFBUQUTFCIyYXGBkSMzUqEVsTTh8P/aAAwDAQACEQMRAD8A0ifPgdUVT2gVim0NyEX57oHyq6Z7xYJ52/WIGrFlqlK+/eaSn09yu48Q3MXDZSYmlctKkmykgjyjNjjQJKTvSWPNjaI8DxSfKQwH+HuexH4eUIempZp3dX+0FrdL7de5yBjz3/E0idWgb4F12MpSNYS8R2lmh2AfnCpVY+sLCpqiztyD2iizM/CxTRVpeCwYcdfM0elnGpnIQNCr01J8gY0GnASGTYCwHSMz2ErAqoRvDH4Fo0Gpqso5R5Q3tKbGP5nOqBZgo6SWqrMsZ5trQA1MtSf/AHBfqGv5EeUNIqLqu4gPtAHCVfdPxtCr6l7KzZ/A/fmM6FdloE9USEpDliWZ2DsNz8OUDcRo0lQWlIStJcEBn5KbVw48Y+pqLR8mVDiJzXORgGV1pw2ZYlTXj6rf1ilSz7tFqZMuYWUgLgztkw0lp6vLBCXjfOAyE5j4QIqq3vBLOXa1jzMP6Nn7Ra2gWNjEaqraBgSLsHMBl42tV/8AjxMUqlLSbqZyAU+AJfeS7ekecPp5k0FMpClDed3npF0Vc/NDU6apFLH/AHLNRiZSe8Qeh48xH0YsCO7HxGxs9Xv5E9VOW6JBgnSbBpSDmmqc8EgD1Jha6lnHyDmdW2aVR9XP2i9Xz8wIfUEecZ9Mq1IUQd1o0zHdmlyUlST2id9mUPDfCHjSQtJOUOkWbW0C0oelyrDrAX1JfXvQ9IHnVr3doiRUD70UCp4kls8WtszxHMKyphEM2xM09ulnscx/CB8yRChTqKjlQCVHR9AOJMP+zFOJKGSFKJ9+YbDwe7Qrc+yOaej3OW6CbBQVTpF90WDNhKwrHQO67waRjCTvjqvX0vxnB8GK2aZ0PSGu0joEfWyeMdBfia/8h/MH7beJnE+qSl2uYoTKs/pHwylEWSo8wCYJbK7NGrmHM6ZaPeO8nckc+PAdYRBNjbRN+1lVKFmPSUcKo1T5oSkEnVgH+EO9FshNI75Ql+IKlDwBAHnDLQ4dLkJyy0JQOQ16nU+Me5lQ0PJQqDmYrXt8bdvOcDgCK9X7PUKF5y3/AApbyf5xme3eykyQyV3ST3Vp0LbiNx5RtE+rhT24npVSrzB8pSodQQPmfOBOqBgV4MCuiCgso5irsHiKaVKAosQonvbweHg9o1lVQladXBDiMTKTVZJclHe1Jfdb3tw/WHjAaWfTygiZNSttGB7o4O9wOkBNOC3cGMZa/GRjHEaVpADCKeIICpahyMVBWl3JLQC2n2rRKlqCS6yCABcjmYS2j6NuOwEMtTowMip61wIJ0tNmDl2hL2UxATi1xl94HXl5w9onsi2nzhBqQlhVu0f1utwAKj17yKqwtFiDcFwxIIN/PUht7xJLAUNbiIfpN4oYhiIlArOgHnwEAYI7DAiFeotB5MMTahKAwhIrK15pLteI01i5/fWohD6J3DkN8U8WmoDhD23kMYu06Rl+Y/qUdPetbZPOesacFkiqmpQT3QHLHQP5uSfWNIkyUy0hKQAkaARkvs6xVInqCtSlh4ERp6ax0kvwtD6HzA6472G0/LLi5xivMnGB0/ErHWITUE745Z4qlYlqpnWvGWbSUYTNXkbJ7w5Ah/nD7iFcEoJNhGT7XYtmUw4uR00ELk+5YFEOw2VljAVTJRmZKx4u3npFmnwVZa4Y8LvEyK1JlMpKCVcR8IlwatyLylgDbx4w/arImVMmUOj2YcRhwPZ0JDtbef3rDLKnpSnKHb4wLo8RsQTZvnoI9LqwdOlvSIVuSNx6y2tZPGOJeRWJQsElg9ySwHWLtZtLTykuqak8kkKJ6AQFOE9sMq3ylnA1Lbid0TT9jKYpbIE/hUrMOruD4wg2nrtIZyf1ObUYHC4kX/qTJ+5M9Pzj7FD+AUf1j/oH5x0M/B6L7xbZf9pp7AO43WbSL9BNAlht5JPV/wBBAOdNL3itV46KaWpaj3Q1hq5IAA6kiPdNrFrvwR14kyoc8xlnVfOKs2q5wGp8elzEZkm3MNFGux1IFrmLL6hfMprUBCtTWRnG3O1CV/4CVOHeYRy0SOb3PQRNjWOrUCHYcBv8YXKbAUqSpa2AHE3JOgSINpKTqDuHQRXV61aRsXvHL2bBBkLmNdSyLa90Bh6k+MM82t+zuhD2GqDJMyWAooPeBYkA6EP0byhlXVcj5GPLj7bFTDaa+g1gswH5MNSZQIdR6bx04jzgNj2AoUXUnKTooXdviOsdKxMpcAkPHlddm1LmFzYpH3jdbKzfKwP7gvCcO7BSnZydRvG75wb+kulucDKidp1j3LmRB1JYWH7xTUUkPLfaQsbZ1zBEt7k5j0Fh6k+UG59YEpJP7aEStnKnTlKVvLAcAINoKN9gbxFz8vJlyimLCDrlKCoNfQt8UnygbVYicjG/PfFuqlzZcoMohJBy2FwFE2Iu7kwEFSlU5Jy5QGcau3XnGpWvcQJw2q2qSI1bMSJiO+EJWoh8pcN4jSDdJtktK8k1Jl7gVFx4lh5m0UhUoZJQohOhI104QOxDvu5cbif1ik+irI4EkV+o3Bsk/qPcnEjMtlJgpIp5hFhCRsTi+RXZLP4Sd44eEadT1qcu54zt6mokOcS0ur3jKiJe22GTUyTMSosn3hyNnHO8Y5Pq8yy/GNf9pe1gTIMhDFayHa+VIIJfmWbzjH7EFO936Nu9Y60W1xvHfzAX3s3yE9JZUvME6DKGtv4nreJqWW6gBxtEf1fOCMxlTAj7xQoJ82aDuyuFlSgpun5w5Y3E+01JdxCwKgLIWX4JJfyi5hiFkZloKb90KBBYbyDDvgeHMA8GamhQpLKAUOkTH0e5OvMtnVBWxE+hm5d7RZo5KpireJOginilJ2K23G4Pyhg2aSOzB4k/kIgXs6YTpziGtYKm9e876g/zf/X9Y+Qe7Mfsx0ee1Z5k34qyJ9di8uX76wDw1PkIV5yV4nVy6dCimUk51K3snVXg7AcS5j4qUkKClhwpzcuTwcxDsRiqZFexLCYhSH4Fwof7Wi1pvTBQ4dzkxCo7uZqtJs3JkoCEJAAG+5PMneYE4vgqFAsBFydjANnvviGZNUqyHV0BV8IeYocqB0jq715JmU47KMqaEqFn37xFqjBnzGYBIGYhvIdNYs+0SQQErUkpIVvBBaIMCSGOVT50JUBvt7w8zD9Vnt6VgkgeqKQ+8eIf7NMsWj3LxFDXCH5u8UFJZJJN4FLn94mJLNjpM42oZDmH51ek+6gdQSYoT6gu7X9YGS55GhaJFVpOvnAmJPWepqiec4MNYZTpqWzXylm0vxtB87Ppaw8oV9mKopzF9TDdS4hviVbtLkMTP0zQPbfpK7XHJHMX8U2ZXchR/CfzEJdPQEVnZqsWUf8ASFLP+0xqdXXlQJeM1Uc+ITV7kJX4lSSkDzMU/S2/q7R0gvUKwlG7GDBuOBSbPZyw8En5wvTE94NB7FqnOpTaJUfUt8AIH0VJnnpA4E+hi8WxkyEBnAMI4XVvKPFJ05EW9fjElNW7lXHwj7MwvsySQWUG6q1HwitUyQhmLgjl46RSpu9xAZPtq2NiWhMYggsQXB4GC+F1tfVEpSoISCQVMw8DqfCFk1AA1jTNjyBLlv8AdDxE9XYYXIGc945oweeYMqPZlMWkq7cZuaCz9czx79nnsvX9KVNqpbplnujVCjuU5sri3nGkYfL7VWUaC56QyrGQADT4RMTUOilm5A+0aIUHgcyJNMlmI/4hSx3ZaXLJnSkhO9aU2H4gN3OG1M0u27fygXiuJJlg5yGbfztBadStybukNSzI2RBmDoUsHIH57h4xNXIXLHeSW46jz3QxYTRplS0oQLJHmd5PMxbmygQxuIobCV6z46r5+nEy3E5Cpy0hO4Fzwdmi9gtBNlZgtQUksQAGbjd7vbyg5UYOmRMzJHcUeuU8OkWJkwEWaM9qdLv3b+sdfU7lCr0lLthHR7yCOiR8Lb5g9wmYYgxDcISa6YULCkllJII6i4g9VYmrUh2IPlygHiCgsOP3yjcMwY5Em1HiansxMFYqU2kwX5BnPkxEatR0SJSAhCQlI3D58TH529mW0v0aoSFlkZteGYEH4v5x+gEV4I1j2tFXJELqGLY/ElrqGXNSUzEJWk6hQCgfA2hQxP2Z0qmVKSZCkuUmXYB9e6XHhDUamPhnx3mLFcjBmW41svMlg3zDika/2wooSFOUd5ixYGx3g7wesbhXpCgYzTGaVMuoJSGzDMW46E+giZfXs5ESf0uq056RY7M/dV5GIK6dkS5DbgNSTByfUiF7EJgVMS9wHtH2kr960IekGfS66ELkkyXAp05RZIFr8IPydoSDkWwPxgOKrKgFKQNRcW3QMrBmSFJ1i/f6VRYpGMfeO6T1W+kjnIHb7faOq8UBBIO6EKgxQ5Zy2cqdRL6DQCIPruYgtqDFRNKRmcFjcNduRER9JpjpGbdLmu1A1iKa+neRfSiAedzB/YeUFTVzFbk5R4s/oB5wHk4SteoITxP5QcRT9iElNgB5wxa4xgQGn0budzcCNlfQJXLIdn3jUcCOcIWKdqjuLAICicyRYk7y1h5QSVtawbWAlRiapywDYEx5pTanA7xXULWepnUNIpZBa2oHGHjD6+dLTmIBFn3QM2fpHUQN5CR4mDNfJVLCkHQ3cXBY2I5Rft0VTrixcmQV1LhjtOBNK9ntWJstaxxCejByPWHIlxGX+yOuvPlvvSvzGU/7RGoPGeFQqzWOglYPvAaQzEsIxH22YlMTUyEJUQns85HFQWcr9GjbZ67Qs4rshTVqiZ8pK1AMFXCgOSgQRcwIKNwAEMp4l/ZXGxUU8uanRaQeh3jwLjwg+kwk7LbOqw9S5IUVyFHNLKveQo+8g8QbEH8T822VOhqs8YM4cT1UyApJBuDCNV4bMQtSe0VY27zODp++UO0yohP2nrU9sn8F/Mt84Q9QRCm4x3RM27aJR7Kb99XmI6Pv0tP3T5/rHRE9tPJ/mVefH+pmdflUos45GAeJU2UOIvVC2WUq84qTzZjGjHBmbGV6TzhdISGZyb/88IeMB27mUwEucCtCbBQ95I4H7w9esJuEVzzg/AJP5/OC2JzAsB2LDgARf1i3TpUNe49TFdRrH37R0E1DDNtqed7k1BP3SWV/pN4MDEQd8fm+up72ho2dppqUWmLdnIzqYcgHiTqf6Jwesp6av3xkdJqeObSSpCM0xYTuF7k8ANSYz+rxRU9ZKRc6chuipX0j/wAzvH/Nc+se8HIQt90L6cjUWBW6dYzdT7Kbgcz2MJWoOpaRy/SFjGZapagdQDqPSG+qq/s8384FYpShaW5RWFaIQQMESewLKQZQ+sc8oJG748YqdoYF01VkUUncWguZqSIoC4MslGra0o1Or6RLSzHvxiCrWncYJbFSguqlJNxc+ISSPW/hEjXOMbvEveluUJB6Rhk4RMMlshctzLfKK68DPurUUndoput3jQk5Up5wGqMJlqJLal9YgjVYI3/6mhrtUggiIKthVi4moU2oY25FnvFJWCZFBWYEPpZ/jGjpkhIYBoVsdogjvDjcboe0fqJa8K3TMk6rQVGpimc44lvZopSCpdrgpPMKT8s3pBzEMWlimWFXUsKKSWzAqNn4ju+GYwvScRHZMBcMOnGBtViRJY3A06mNhaQeZjawRxDexeN/Rq2WSWSsFCjwdmJ8R6xttLiD679I/MNRiZRMSCN/pD5gftDVJQElQUkaBRuOhjKa+tzbvQ9O3mXdOo9vmbHU1Fop01ReM9X7S0TLOE+LwZw7aiWRZQMDXOckYhscRrxNeaUoOzjUajmDxjNNnPbAw7OrScye72qA4U1nUkaHpbpFjbD2iy5cpSJSgqaoEAAvlf7SuDcIzTDqQKSX8+YD+sMfeErrDDmbBWe1SkA7q1LJ0ASoeZIAAgAceFQsrzBzwu3KM7qpDCL2A4FNnkFGZIH2hbyhTU0m1cZj1BFOSq5Me83OOgR/Ds3+vN8xHRL+DPmN/F/b/Yi7i9KpCzm84GEE2Fydw+fCNCqZIUO8ARzYwOqKdKQcoA6ACGU1pI5HM4b0gA8Nx/uJ9LT5ZpHAj5PBGbNZTx6SjvK8f36xVqi5jbabipc+Ji9Vj3mx5nmsI7RLcR8oYcLUznlCqm8xPX0hlo5jJPP5Rm/VGHuj8TR+lKfZP5k1XOcX4xXo13aPtQq0Q4ZMdfi3jaFvTj/VzHNaP6WJNXE5+kRImk2MS4iR2hikJjGLrmSFnvZ72czcSrJgSezkoylcwh2cWSkb1W8N+4HZ8C9lVBTJH+F2yh9ucc58E+6PARB7K1oNAkoIdUyZmI3kLKfglMNlVVNE17sZJ6TjbkyJGFyUBky0JHAJSB6CAuLbPSCRMEpAmJulQSAoHqA+h9Yv/WQOhhXxzaRZV2cotxVr1aEfcSxfk5H2lHS6Wyx8LFzGjNCikFg7voxD25gx4pZqh7xB846vzA3WVHW5ePNJKzB/OJmo3VjnGJpLKilYJ6eRJ5s0EQKxGVmDQZOHuLG/HX0gLJwmciYpU5YWCWRlGVIH4dx8TprANPYrt1xEsgHAg+Zs/NQh0FwoMQdS3prFTDtnJ02YE5Wc7/jD8Ef4aQ/G3CLGCJAnX+7bzEau7W2pTgHtIL6GksXx+u0gwb2VUwOecntln7zhAbQBIt5vBDFfZpRTEkdglB3Kl9wjysfEGG+RMBS3KPhEQLbHGGDHPnM5UDpiYdjPs8mUhK/5sobwC4H+YbuukAlAghIcBRZn46esfopUkGEXa/2fy1f9RISUrQ6jLTpMYE2G5T8NfWKem9S3psuH7gDQQ4ZDMSmy8qyOZg3Ipl9i4BYKc8ma55flAWqm5llQBAez/OGKgxUHKAXGZS1JPu3BKsw9PCHsZEaRwOkHVtTrGt4BTo7BKE27qQ4tqNXjHcQKVTO5ZNrO7Ea38H8YcdldozKyomHu2yq3dDwgVikqVBwfMbQFuZpv1Uefn+sfYrfXI4iPsI/8ev8Am38mdc+IH2jwzIcw3mF6bJDXjQNp5Q7NRbS8JNQkQm1aynorDdTtJ/cTqauDl97j8vlFaeu8RVMrLMKeZEfRIUqYEAnvFIHiQNfGNRXrdtWD2Eymp9PJuJEs4Vhk6dMAlIKgD3jYJT1J38oc6fZFYAzrSOgJ/KGvB8Jl08pKUsw8yd5PMxPULJjFa31B7TuHHjzKdGal2LFqXstKbvlavFh5C/rFOq2WlICuwBSSxIUolyH4u36Q0GXEMyXCNeuuTlWhm+f6pnKp4KyhwVgtl+043NrEGK4LU5DkkTC+9tByGpPhGo0OAy0LVMCB2i2zK3lgA3IWi+aURUf1yxsbF4+8X9lehmU+zb2gqw1S5E9KuyUrMbd+WuwJynUFg41s8awNsKWcl01Eu40zBJ8QWIhQ232YRPkqUABNQkqSoalg+U8QfSEvBcBzpSpaXJDgHQA6OOMOV6ivW17iMeRPdPpLGs2r065mtVe0EsS1CWtKi1mIPJ7Qu0SnzE8GgRRUCZZLAAkDQenoIMS05E89fHdBEUJ06CajT6cUpjqTKdS7nrFvBB7w5j5xQmraC2CSWS/ExP17AVc94fWHFJBhxRASAAPzijOkODzi/MGnSIZotEe1znI7TOLxAonsIiVXZO87Zbv+cU6+VNl5lGWrK5LgZrPyvC3Lrl1kwSUOlB9478o1jTq5avLdMczpgomp7K7Yy6pGZBZSbKSdRwPMHjDMiqSrkYzvDcPTJAEsZQOGvUnfBqmxgj3h4j8ohnUhWIX6fvEWrB6RtMyIKiYGgLO2jlITmXMSlI3qLD1hdxn2kSEy5hkq7VSQNAcoJsCSRcdIcqzbxWuYAjb1iRtShMudPQhKWM9Z0cg6kPuDk2hRmLIVz5WjzV1qitUxSiVqJJL6kkkk+cGdmtnfpRuogu6iznkOW+NOoKIAYup3PxBlNKJuLwVpK4BLFL31f0aHiT7OEymUhan1uzHyEZ5tIibKqZqCAm7huG4iAKWZyMceZTSwVIN0M/WQ4r/fjHQlZ1cT5x0H9o+Zx/yCf4z9J7W1YEojeogD4mEhKStSUJupRYD5nkNYs1O1EirWvKonISEjQKG9Q3n00iDZOpBrXNsyVZfFmbwBiA7MCwIPEpaawU6fK9TzGPDPZtThlTR2izqVO3gkW83iWt2FpXcSwkguCh0kEaaQziYwEQzVOIUtsbHU5/Mlb2Y5MDrLR4K4nqkQMWshVzaIgRnbZD9syxMVHUaXWPOJZclMSSgAXhptA6IWJnnuA8QpJp/SI6i0fTNLPECy8DssVVws5A55grE1sg9DCnQTikkW435Q61NFmhTxrDOzU+6KHpgar5m7yro7UGUbvIpE5+9vCv1j3V1TkEKdh4eUDRVhBexG8EsPPdFOt2jkJNiejj9mLQDHIHMs+9UnLHELy5eZQcs5A8y0NdNJygNoBGPVu161LTkt3gX4X15+MbHSVeaWLM7fsRJ9SosXa79OZH1WtS9ttZ4EnEyPAS5Aj6BFmmp7vEqpDawB6dzEiQsKSaMFAtCjiWz0uVUmakZVLSUltCXBfraG1FYEi9ozL2lbZdmuWiUe+FhZ5Abj1+DxpbK/er2J1MSDbSSekaKJLluOkeplO/WBeBYwiolpmI36jelW8H98ILTJh1iEeE2OOQZ3nnIg6roUrQpCw6VBiIy2rkKlTJkpT+8sEt7xVoXIPFJ8o183EZVt/JIrO6T3koJbixBPkkRR9HsK2lM8EZg713LmL1DR9pMY6PDjS4guV/hSQAQWK9Tu3aOPGAWzdMVTLWAglhhVmt7xN+pN38Y2emrWxyG7SRqLXrT5OM944SaRawBMq5hUdwX2YdtO6kve3iIF1eygWplTRNULMVEqHK9/CKArVoUQDfR2Du+4m48I9upsxc84rLp1UcAfwJLN7nqT/M8fwQj+mfNUdHv6erirzMdHvtDwP4n3ut5MVcNqezWToNfKLknaRSVpVJDqDMWJ04AawCqJlm3k+loIyUpQQUjRtfV4z91Cs5Jl+rVOtYQTZNltuJdXLFwmaB3pZNxzTxTz84OmoEfnYzb9ok5VA/ZJDHlvEOOzXtAXZE8k8Ftf+5tesZ7WensuWr5HjvGqXD8TUJ02FLbLElSpJUgst0t1zD5PBymlTZiXCWDO6remsKG12EVBUD3VS0nRJJU/EpIHo8TtPpWNqswwPvDWEohI6yLDNtp5ypMsKUSAAklyToAGh0kYRWLRmUZctWoSSVt1IYeTwH9mmDS1KVP97L3EuNCwKj5EDxMaelAEOXsSxReMdYnUzEbmgMIUAH1YO2j72j7KTvi5Vy4D/W6AC6gG4mJNOmU2fOenaN7jjiEDew1MEafZ5GqkhR4n5QO2bmdtNKgDlCXB3Ek7uNnhvSiNPo6Q43n9Ra2wqcCL1dgEtSSCgEHiHjFPaVsQmmWibJTlStWQpAsFG6SBudiG49Y/Q89EI+29ODLDh2WkjqHIMM3t7A3jtOQ3uDBmO0uw6SkdopTnclgB4kF4fsJxLsUBKjmCQzkDQDUiI5FGxvoz+MQTZcQbdVceWP6naYXpG7Bp6Z90MQCxI46tDJLpABeBOymGpkSUJAaznqq5+PpBmasuY8DKRvP6hGOTgQRjmFdpKWhKihRSQlY1Sdx/SPz39WHtVietlBSgsnvHMCxN9biP0hUq1jOv4UlLqJ0wpC1LmLV3vdF9w08TB9HrV07EEZz0AgLkLqIkYBi4pJ3vZpSrKZ7cFNxHwflGnyq1MxCSkgg3CgXBEK+PbGypiD2aQiYBYpsCeCgLNzhGwRc5E3IlcyWxOYAkXFiG6wTUV1a0G2s7WHUHvOtOHUhDyJrs2cEhyWAhWqcDTUTjMW5LuA+gZhpyET0dOtV1qKupJgxRJAVqD5esR0U0H5Tz5ltKwAc8yhJ2XShCihCU7zdn+ML+KYYqWStFuIMPlfPCmYagfqYEY1lElR1CUEl+ABeLGn1NlFg2HJ757wFlFd1e1x/6me/Sy5cF4nGJK0ZTcGMMHsuwX6SO0XpmPpYD0jXEbJyiLoSeoEbBNe5HImWs0SA8GYD9LPA+Rjo3r+EJP9NPkI6OvjT4nHwi+Z+YlUygpKiC3HhweDVRSASkrF0l3PA8DwgvX0SUS5oX3cxSP936QpieoJyOcr6busTa7g4z5lTUaf2nKjtIuzUpQQgEqUpgBqeEabsdstKp1yxNGecprj3Zb3GQN3i32vLjH32XbJpUk1C9VFQTxEsOktwzKsTwTzMOCcKWmoznLlALEe8X0sN99eAha51YFY5pKlALN4haonZWCDuve/nvgXVlK3Cr2IP6xPVkEwGrqtKHuXNzf9tEZ6rBYWz8sYG3AEK7IyQiWoAM61KO69nLbnZ/GGYrtCbslWFSVvqFP4EBvgYalLsIn8gnMWs+qeKmbaMy2T2T7WtqFzQ6Jc5YQk6FWYlyOAcefKNHnqtFHBVJTNWN5U58QI607neV8zkrxnxGfC6fIeogxmgPMqgljwi5KrkqS4ManTgKu0RJ+TmTTTCXtwvuJ5r+RhoqKoARlu0u1KZ9YZCCCJSHURpnJAI8AA/NXKF9f/ZadVySZUCw5J9BHmRIzTEJ4qA8HvFeZYt0+ETUFRlmy1HQKDxmrSSeYQTSqeUwETT1BoqyKnu6xHNqIaZlVcDvOxkmUsTn5UE8oW5DhJPGLmM1uZWQcb/lFZarBt3x3xPTly3idMe0hmC0Jtdh2WeqY1ip38A/rDhMXaLFJhiVpLm/BtYo6RS7kDxDachTkxfoZ44gDrE8zEEoUH1Jt+sVtpcIVJSqZK3XI4je0JH1xOmGxA6C/rDS+nM7YEfbUJWMmP1VjaTcnQcdBCdtNtH2qFSpZsqylcR90cuJiuMImzPeKjvuYkRhQG6KdHporbc5yZPu1m5dqDAjT7G8XTKK6dZYvnQ+8faHUa+PKNkl1YbWPzZMoykuCxGhBYjmOEPuw1bXKlAzpmd9MyRmA5qDEnrDrsEiOzdNW+kDjH2Fh53H0MdAve+0+9oeYh4pQGalQVcG2kJVXsyoKZKhyd38GF409M1syeMXNlcKQuaZig5TZPI7z13Rn9Je4cKDNVrKavbLMOnTE8bF5pFJJlrGVSEkEENqpRdjxffBKdVb4t7Q4RmAKSUqGih8+I5QnYniipILpzEC7Fnik7Kv1dcyPUQ3SWKrGwJmTez6W84oIBqJgBLD9s8RKSVnMQzxfkU2RL7yf1iTdqg7YHSEYgdJNJqhImFQ9wd0gcncvDNT4ilSQUkEaiEbFqoHQMGHnqYVxj06XNPZLIAsRqCd9jHldTXsRXF3AC5M1qrrAAbxls7bSZKq50xLKQogBL/dAAVydjaKmNbS1ClGUtV9CEhuoMV6JSZTqUgTCLsr3X3E8ekUdJ6eUYtZjxFnt7LGuk9qZJAmpyg2zO7dRBmk2jmLvJUQDvIcH+0/GMfr5+ZRUWdStAGjV9kpRMlD/dD/AL8RHesVkxsM8rYHOZYx+dVT5RQJ6pbi5QACep1HgRGW4bmoqvLNHEK4FKvtDjx8DG01GVjGbe0aSkCVM+0F5fAgn5QCi1mb2rDkNPXUY3DtGAVWYAgghgxG8bop4tiolI0Kln3UC5PhuHOM2lYjMACZa1pJV9lRDvpoY2HZbY9CZYJ7yiHUtVyo8XPpHX/GENknInKENBWC+0GfKlhM+W/Byx6OHfxDxepvaJ9JnCVLZLg3BKjYaAsAP0ixj+EqMxCUykrQ/vcDx5fOEzHMFXSzEz0BlJOYtoOfyIju3QVkcjBPT8xj3AwO0dO80BCWD8d/xjwZsAMP2ykrT3nQd4IJD8iIq4ptvLQGlArUd5skdd5iOdJcDsCH/wC+8GPmMZZasygIM0szKGjJqPaKeFFRVmcuxFvBtIMjbCa3uJ8zFnS0DTrg9e8p16RtvEbto8SSmUsqZgk/BgIz7Z2kT7yiAlNyekD8dxOdNIK1d0F8osOvPxj7Kn5khI3+pitS6oC5k/WqU+QwxMxsnN2YJcuSA/lFCdiRA0IgrR/9OgjKnMoDVt/AQJqluXLX1Eee+2eYmOgPaV6KYqYt2JD3O79Y0bC9q0SkBIlqsNbCFDB5AUEpFrQxScGcfzJfiYTexnbImqq0GnCAuc55hz+Oh/SV5iOgX9QD+rL/ANUdA8vC/B6Px/3J6lTEwS2SrWJSbF366fvwirNw9Ru0eaOUZcwFQLOL8DuP74xmdPqVWwQeqtFibBHatWSBf9YSdoqDPdyGLtx1DevpDTIuDZnJ3+vKKWIUoYxeuG9ciRKztOIAw73QGffHmomm8Ape1SZdQuSAo5Sq4GjNu3i+6GjDcFm1CQpCcqD9pbgHoGcxHeq3hcGEIwc9opY9VdnKJ3kgDqbD8/CAeFUvezHRPePheHraD2T1E9SFColgILhJQq54lT/KFDGaCbRky5qWzJLKBdKrbj8jGi9MpFK/N1MUvYv0gbDx20+Ys6spX9y1ADyzP4R1TVpLpH3ionkLJHz8YrU4UhZAdxwgcuaXUf2wigPpEU6NPchPaz0p5xseFTckthowA6CMw2Koc0wrO74n9I0lasqAOURtc5L4HaM1D5ee8G7RbWIkW1WdE/nCTXVM+tUE5QbkhIHIuXPJ4pieJ1Wpc0nLmLtqw0AjQMOq6SUCmRUgAhlujKV3IuVJsO8bD/h/R6BVAY9fMBbceg6TP5uCzJZT3ASLgpKVMQ2uUlvGHPZ72jzaZIlz5QUgBsye6sdRor0ivX7TFM3KhYSlJUCtKQQoPbu8PzgBX4oZij7q+aQz+ENlcHAM5U45mpHbCRNl9pLJU1srXf5b4pLqPpKVp7MgN9re/DwMZthGJGTPQpu6pQSoDeCRu5WPhGr4NVdojcwBADMQx059YFZUCu7xGqbznae8xmrmKlTVyx9lRH5Hyj4hfHWGDbXDWr7fbSk/FPwSIpTsMATfXdDKVe6gMUe402ESSiS8M1FRJQklaAosCO8wA484TaGflLGNLwfYyZPloUodkltCHUebfZ8Yk6gik/PNTTqq3qDZwIn4mhLlgwO6BuHDKq27SNBxz2dTAkqlzM5A90hiehfXrCNR09w9idQdenIxzTar9JO9UsSxF2HvPmIVZUpyXIAHpFBU2Lc+V31DgTEK5VxDcjdoZwSbkykva9i2sF01R+8W6wgLxVaJqygukqJAOjbuloL0u1OgUgvyI+cAepu012k9S0+wK/BAA5jV9KP3j5x0BPrr/wCNfp+cfIF7T+I/8fpf8xNeVLiJSIsKmxApcYHaPMggme5VZl7j94g5X3tu+EA8YTUqIAmAXfKAx5X4RHj84Z0pJPdDluJaz7tPWKUzF5pTlClAdST5mNRpbW9kCzrOxRyGX/cK7KbFpXPNVOSkqNsv2SRqo8bgDhYxoMsIUNxyneNGtAXZcgU0sg2KBbgQTm8z8IsJQQFZFuSpyT8OVmEWKxgCTrTliM9JdRLylRK3zEs+59whK9pNGmZIUkjvFJKTwKb+f6wzVVRoojSEbb/GskhepWsZUJ4OCConcGfxtHYDMdq9YPIA3NMnk1pWDkIzMxSbEjil9+o8YpfRlktlIY3ewHU6CPEymaHzBsHEyXLO5KUsPAOepip7bZCiIBt3M+bOSQiVlR3iLlTMCd+vhBTEKlUsd/XhqYJYbQypd1EgjeNfCI8VTKIZADcTqebboAfTqifmJMYFpHSZhXqCJqlI90l7jjqDFyjxmSB3kEnmx8oL4ng28MYCSqJKV95IUneOXI6iGdntjiD27zg8SLEqmWs9xwOGkDk90uHHjGgfwpIKXUlrO7nTi8Ls2jlJWcssM9iok24kO0L+6rGMfB2gHHaedlsKXUz0BjlBBUeQIJ/LxjT14WkTBNUpRKQdTxfh19BCzhuPinQEmWCrQ5TlFtHDEHqGgRtJtLMqCAhORnchRJY68ALQT23zgcQQKKuTyZDj9d21YpabhLISeLO5HiTElROBABDEA34xHhFF3riPv0QzJoQnVagkf3For+2tNX4Eiva1th+8Z/Z9simapM+YHSgugbire435SPPpGvU0kDWBmCYcmXLRLTYJSAOgGsGJ5AFvGMFba2osa49O0vIuxQkp12kYvtWjs6takjulT24kAn5xr1dUWPKEurkpmPmAIO4wl8X7Vu6H9reuJm1XVBSireeERhO824cYca7ZVLPK7quYzeT6QvDZ+YVXVv5xZq19NoznEB7JQ8wGcNzEt4decfJeHLG5xGi4fsslKAFX3+MX5WASxokesHFznnEopoCRljiZf9HVHRqv1Ej7o9Y+R77jeIb4D7xnVHlEdHRgU+oTiL9f/NV1MRGOjo1axofSI47K/wDb/wByo90v2uvyEdHRRHRfxI9n1N+Z5q9Iybbr+dO/FK/2GOjof0X9z9RPVf2/3EudpGiYB/Kl/hT8BHyOimOsUq7y/NiguOjo+jQlWdpAXENFdI6OgVnSdCNFZ/2x/wDGP/zCov3Vf2/ER8jokD6hNCv9ppaxf34gotF/hV8DHR0V5mjCOFe/4fIx52f/AO9kf+VPzjo6HdZ/4zfg/wDUjVf3R+ZuFDr4RYn6K8I6Oj8/q/tH9/8AU0h6xexX3FQEme4jqr5R0dEWzqY4nSQ7oDj+d/dHR0E0n1z1vqX8xgke8nqIv1esdHRrl6Sq/wBQkUdHR0ez2f/Z"/>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mtClean="0">
              <a:solidFill>
                <a:prstClr val="black"/>
              </a:solidFill>
              <a:ea typeface="MS PGothic" pitchFamily="34" charset="-128"/>
            </a:endParaRPr>
          </a:p>
        </p:txBody>
      </p:sp>
      <p:sp>
        <p:nvSpPr>
          <p:cNvPr id="17429" name="AutoShape 54" descr="data:image/jpeg;base64,/9j/4AAQSkZJRgABAQAAAQABAAD/2wCEAAkGBhAPDg0QEA4ODw4PDhAOEBAMDg8PDg8PFRIVFRQQFRIXHSYfFxklGRISHy8gIycpLDgsFR4xNTAqNiYrLSkBCQoKDgwOGg8PGjUkHCIsLSwuMikrLjI1LDU1KS8pLjUxNCkuKjIqLzUyLC8pLC8sKiowLS8sLjUvLTUqLCwsLv/AABEIAOEA4QMBIgACEQEDEQH/xAAbAAEAAgMBAQAAAAAAAAAAAAAABAUCBgcDAf/EAEUQAAIBAwEDBwcICQIHAAAAAAABAgMEERITITEFBiJBUXGBBzJhkbHB0RQjQlJyobLCFTRTYnOCk+HwM+IWF0Njg5LS/8QAGwEBAQADAQEBAAAAAAAAAAAAAAECAwYFBAf/xAAwEQEAAQMBAwoHAQEBAAAAAAAAAQIDEQQSITEFQVFhcYGRscHwExQiMlKh4dHCYv/aAAwDAQACEQMRAD8A7iAAAAAAAAAAAAAAAAY1JqKbfBLJkaHz55ecpu2pyxCGHUafnT4qPct3j3Gm9di1TtS+nTaerUXNiG80aqnFSXBmZznmVzgdGqqM5fM1ZYWXuhUfB9z4PwZ0Yli9F6nahlq9LVpq9meHNIADe+QAAAAAAAAAAAAAAAAAAAAAAAAAAAAAAABHv7pUaNWo+FOEp9+FnByC6qN5nJ5lNuTfa28t+s6Nz6u9nZSWP9WcafcvOf4MeJzKrUzhdh4+vr+qKep03I1rFE19M+TO035Xoyda5v37r2tCo3mTjpl9uL0t+tZ8TkFvU0vPo9p0XyeXWq2qQ/Z1W/CST9qZjoK8V7PSz5YtZtbfRPv0bWAD2nLAAAAAAAAAAAAAAAAAAAAAAAAAAAAAAAANP8pFT5i3j21ZP1Qa/Mc9fwN68pVT9Uj/ABZfgXxNEl1eHsOf1s5vT3eTsuSoxpqe/wAyHV4e03zyaT3Xa/hP8aNDh1dy9punk2n89cR7aUX6pf7iaOcXqffMz5UjOmr7vOG/gA6FxQAAAAAAAAAAAAAAAAAAAAAAAAAAAAAAGNSoorf8QNA8pFT5+hHsot+ub/8Ak02XHx9xsfOSwrzu689lVlBzel6JNaerHoKOpYVs/wCjU/py+Bzmoiqq5VOOd2+hmiixTTmOH9R4e73m3eTueLuou2hP7pwNYjYVv2NT+nL4FtyLZV4XFCapVUo1YOTUJLo6ln7sksZpuRVhlrNmuzVTmN8Orgxp1FJZT3eoyOkcMAAAAAAAAAAAAAAAAAAAAAAAAAAAAABFvJb0uxZJRCu/O8EB4SkeEpy6n9/pwZz969qPDP5fxmEj6pS+t/mcHvCp/nr+BGz/AJ/OekP89bESLKzlxXiSiDZPpeDJxnAAAAAAAAAAAAAAAAAAAAAAAAAAAAAYSrRXFoDMhXL6T7ke8rqPpZFrVNTykl7yDwmvd7UR38PxkmUpLsPJzl2IxkePw/Oe0F7/AGsx1PsR6Rk/QTIl2fnLxJxAtq6j5y39qJSuo9v3MzgeoMY1U+DTMigAAAAAAAAAAAAAAAAAAAAAAADyuamFu4vcQiTefR8SMRAxcz5OR4zqEyuGcqhg5nlKoYOoY5XD31n1TI20PqqjJhLjUPRSRCVU9YVC5TCUTbaplb+KIEGTLPhLvMkSAAVQAAAAAAAAAAAAAAAAAAAABGvPo+JGZKvOEfEiS4ERofLvOm5hc1oQnGMITcEtEXw622iCudl19eD/APHEjc4f1y6/jSK9M5y5eubc/VPHpd1Y0libVM7EcI5updf8V3H/AG//AE/uZLnPcPhs+3zHuS4vjuRTSxHzs6sZ0Rxrx1N53QXpl4JnpC2dWmpONVRjiUqUIx2U4Jt7RTfSfR0+dHGVmK3m+zRfuz937fFqqtJYjOxE927+93fhZVOc9wsb6eHvTjFSi12pptPwPJ86Ll/TS7oRInKFjsXF0/NqUnU0bRTjKSxic4uEfotvqluwn1EVNPH0G+ClLMJdmmfulh9moyvWr1vH1Tv6/efe40l3SXon6I3c+PePLrWMucdz+2fhGHwPtHnHdKUXt5vDW56dLWeDWCslFptNNNbmmsNPuPsOK717T4/iV9M+L1vlrOPsjwh2CiyfZ8Jd5X0Cws+Eu86WH57PFIABkAAAAAAAAAAAAAAAAAAAAACPecI97IkuBLvOEe8hz4ElHLucf65c/wAV+xFNdco7KVGEYTlOrqw6UVKpnVpUYJ8H6Vl9mC65zfrtz/E/KioVaNK7sK9RT2dLatunTlUxNb4ppelxZ4+ltU3NTNNXW6/W3qrWhoro/wDPkjVeUdlqjO1uoYjtJ7Si01GTxrll9b3ZfFk7m/zkpU4LVC5TuJSpRjGlUcdkniMaM4PKkstvSuLS3YTIda/t50r6Eq2zlXdBKULS50OFPM5LTKUmm5vtxuJfJ3Ou1oxsqbjJ/Jp0owqOnLoQlTi7ipjGXLXrivtZPbt6K3amaqYmZ7XMX+ULt+mKK8YjohI5wcuqrTi4UKtelCTlOtCFWbgqb3RnqjFJ5bbznGPS2VtW9qLTqsrtKplR2lJRU+i5Nb3jzU33JmNxyvbztaFLXv2k51U6Fw5p1a+qemUWo+Z2p8Nxny5y4rpNUVcUdd5KVXRSqzdSjo2cKq7MQytn15Jc0Nu7VE1xJY5Ru6eiabeOng+QuqqlSp1LepShUpynT27jqUYxytK86K4bnu37kiXRi3KOE3vXBZ6ydyTbwueUKFfY3GuMNFadW0lSp3EtlNOs08qP0VjPUdCt6ajuilH7KS9h8Gp0NM1Rszjdv53p6Tliq3RMVU5nO7miN3YnUCws+Eu8gUSfZ8H3n2w8VIABQAAAAAAAAAAAAAAAAAAAAAR7zgu8iSJd5wXeRJElFBec16FSrOrNTlKby1rxFbkurf1dpqXO3lf9FVbd0banONaTpwgpqDbUY9KUnFvzp4W9cDolU5D5ZaMlK3nhpSqtReeLVOGceOD5arNETExG/PpL7adTdqomJq3RHDviGMvKFewqRjOyrN6lmKqQ073wclS3evgzx/5kXcm2rKso61FrXCKTba05dLtWMlVy3Y3dqo6b1XNfbK3r0oUYurTr7PaRhHKbqRxJ70sZyRbS1v521xOLrbW3rUKewVqnWxKE+m+jqWIwxw4NmEUXMc3jLX8bfn/mP8XkvKbdVKk4wtKkHGG0cNrFaYbul0qeXxXrPs/KLf1NbhaShstEZQ27U8yWVJpwTZqFCXKNVTuadO4mop051qVDOEnvTko7z7bW3KTozuadK4dBrLqU6S2eIrGUkuCUcZSwt/pMporno8ZSL0xjq6o/x0bmnztvLy7dGtTVB0aUauNc8zjtIxlr1ccqT8UdHpHIuafJcqXK9ejtJ15Rtreo5zwn0qlCrPwTnI67SM6ImJnPUlc7VET2ptIn2fB95ApE+z4PvPohoSAAVQAAAAAAAAAAAAAAAAAAAABHvOC7yIyXecF3kRkRHqHJPLCsTtpTi5UlWjueUpJQzKKfV/c63UOS+WecmqCedMakdPYm6c8+xGqvjT2+kt1v7auz1hEp84qF3d0/ktC8nP5LdUXXpUIu5toVNOyUUpPUqaTjqbziW48eUOX5UoVKMXyi52lTk+VSdem4VthSlLaTm1vScqkUlJvq344U/Na2lcWN3b0JNV53VtOrGm4qtOzSkpaFJpS0yabWew2K25OtHWvrRXVes/k9nSuK9xWhKKgrqktlFrhpTxxa6XoMmpBrc+LOdahcKpeUvklWvOFrRgo07nVVlUhKUlLEc6lqTT4ERc+LfNG6xcq7o2kraFtDQrPW1KKq6s509NvTjikX1LmvaZou4s6dGpteUJ0bWOnVWSlDYxeZLXiOqSi5Lj4Gpc4ub1P9IVoUFGjRUKVR04yjN0pzj0qW5tJpp7svGSTMUxmWy1aqu1xRRGZlf80uVFecr16tKM0p2tvHEsavm520Zt46ug33HYaTOGci8l1rKvSra5U6c9OXSempWo6ozlHPVnTE6/DnNaKMZOvBKSUkt+pZ34aXBmNvFdc7PFuv2btm3HxIxGZ3++xsNJk+z4PvK+g8osLPg+83Q+RIABVAAAAAAAAAAAAAAAAAAAAAEe84Lv8AcRGS7zgu/wBxEZER6honlB5s1eUNlTVWNKnCSqKc46oKWmSkpb01xjjjwPnPPnDdU7uVCjNxjohJKOM5kt+80jlO9uJP5ypUba3am959dGhquRE7WOdonVxRMxs55lZU5h4np+X20XnGakKsI9+XwI0uZ0U3FcoWb36crbaXv7dPA2V8qWuXLYz1OChwiujpxLg8ZxuzjPp6iJSuLSM62ac5U5pKCwtVPzs4bf2evr9BY0NWOM+EL83Rn7f3/FLW5mwjJqXKVo2uuEas14PG8t+ROS6NlWSd5b141ItycKc3GPQlu38XvXAwuLi3WHTpTU009TfRb624ScsrhhetslT5RtXKUnbyk3nshhYxjCeO3ekuK3bstXyftRjM+ENtjlGLNcVRTw6+mMdHpKfd1qCoyklbyf0VSnVUlKSX0XxxjtKilTlJOe7GrGM78vsRHq6HUlKEFCLe5dm4n2uNjJde0hj1M36TQxps1ZzMpyhynVrKYoxiI38c7/07na+au5FlZ8H3+4rbVdFdyLKz4Pv9x5jKEgAFUAAAAAAAAAAAAAAAAAAAAAeF3wXf7iGyZdrorvIhEc055aVyhPK1Yp0Kjj11FFS6Hi8es1nlnRoShHox04npcZS3JPKaXY9/bI6Jzr5mfLKsa0K2zqKCg1KLcXjOHlPKe81a78nF0/8ArUZ/alUT/CerZvWoppzVvh59y3XmcQ0GrWx1dbXHgt2/u3mDr7m8cHjj3v3G41PJxd9lB/z/ABieT8nd39Sj/UXwPo+Yo/OGr4VX4tRnc4xu49j78Ph6D78px1Pi11Y3G2x8nN19Wgv5/wDae1Pyb3XXK3X803+UnzFH5wfCq/Fq9F539/tLK2bUVHCxOcZJ927H3mx2/kzq7tVekvswnL4F1yZ5OYQnCVSvKooyUtMYKMXh5w3l7iVau1jisWLkzwbzQW4sLPg+/wBxBponWnmvvPEeo9wAVQAAAAAAAAAAAAAAAAAAAABjUhqTRAksbnxLExnTUuKyBWSR5SgWcrOPpXiYOwX1n6kTAqpUjzdIt3yd+99xj+jf3vu/uTAqdkfY0i0/Rn733f3MlyavrfcTArY0z2hEnLk5fWf3GSsY9svWi4EWC6ussacMJI+U6MY8F49ZmZAAAAAAAAAAAAAAAAAAAAAAAAAAAAAAAAAAAAAAAAAAAAAAAAAAAAAA/9k="/>
          <p:cNvSpPr>
            <a:spLocks noChangeAspect="1" noChangeArrowheads="1"/>
          </p:cNvSpPr>
          <p:nvPr/>
        </p:nvSpPr>
        <p:spPr bwMode="auto">
          <a:xfrm>
            <a:off x="473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mtClean="0">
              <a:solidFill>
                <a:prstClr val="black"/>
              </a:solidFill>
              <a:ea typeface="MS PGothic" pitchFamily="34" charset="-128"/>
            </a:endParaRPr>
          </a:p>
        </p:txBody>
      </p:sp>
      <p:sp>
        <p:nvSpPr>
          <p:cNvPr id="17430" name="AutoShape 56" descr="data:image/jpeg;base64,/9j/4AAQSkZJRgABAQAAAQABAAD/2wCEAAkGBxAPEBISDxEPDhAQEBIQDxASFRASDw8QFRUaFxUWExQYHCkgGBolGxQWITYhJSksLi4uGR8zOD8sNyguLisBCgoKDg0OGxAQGiwkICYsLCwsLC0sLCwsLC80LC8sLC80LCwtLDcsLCwsLCwsLCwsLCwsLCwsLCwtLCwsLCwsLP/AABEIAOEA4QMBEQACEQEDEQH/xAAcAAEAAgMBAQEAAAAAAAAAAAAABQYDBAcCAQj/xAA/EAACAgECAgYFCwIFBQEAAAAAAQIDEQQSBSEGEzFBUYEiMmFxkRQjM0JSgqGxssHRB/BicpKjwjRDU7PxFv/EABsBAQADAQEBAQAAAAAAAAAAAAABAgMEBQYH/8QANREBAAEDAgMFBwQBBAMAAAAAAAECAxEEIRIxQQVRYXGRE4GhscHR8BQiMuFCM1Ji8QYjNP/aAAwDAQACEQMRAD8A7iAAAAAAAAAAAAAAAAAAAAAAAAAAAAAAAAAAAAAAAAAAAAAAAAAAAAAAAAAAAAAAAAAAAAAAAAAAAAAAAAAAADnHTPpPYtQo02ShVXLbmLxvmn6b8sOK9z8TytVqKuPFM7Q+o7N7Ot+x4rlOZnffpHT7+i59HOKrV0Kzlvi3Xal2KyPbj2NNSXskj0LN32lGXg6zTTYuzT05x5fmyUNXKAAAAAAAAAAAAAAAAAAAAAAAAAAAAAanFtWqKLbX/wBuuUl7WlyXxwUuV8FM1dzbT2va3aaO+YhwvjGoc+rS57IJN57ZZcpP4yPBmc4fe26eHPn/AEun9J+I/OXUSfrwjbFeDg9svipR+B3aGvFU0+94PbtnNFNyOk49d4+rpZ6b5oAAAAAAAAAAAAAAAAAAAAAAAAAAAAAgunE9vD7/AGqEf9VkV+5z6ucWanodlU51dHv+UuI6vtf9/VPFh9tKzf0vtxxCK+3XbH8FL/idej2ux5S8jtiM6WfCY/Pi7Keu+QAAAAAAAAAAAAAAAAAAAAAAAAAAAAAKz/USeNDJfasrXwlu/wCJya2f/VPuer2LTnVxPdE/LDjeq7f78DyIfYSmegNm3iOmf+Ocf9Vc4/udGmnF2n86PO7Spzpa48I+cO4ntPiwAAAAAAAAAAAAAAAAAAAAAAAAAAAGO6zas9/Ys9hEyKz0o4VbrIQ9KEerk37Hld/wOTU2qrsRh6nZuso0tVU1RnMKZquhGob5Wabzcs/pOP8AR3O+HtR25Yxyn4fdm4d0NtrnCcr6VslGfopvnF578eBenSVRMTMwwvds2qqZpimd4w6LpuIuUlF7Xl4ysrmelFT5qYSRdUAAAAAAAAAAAAAAAAAAAAAAAAAADW1rwl5lahE3Wv2FFoaNsvYiEtbf7F/eP5IS2dHY98f80fzJhErabKAAAAAAAAAAAAAAAAAAAAAAAAAAAauuTaXn7itQib63z5FMJaNtcvB9vh7SEtfqpeD7u73BLa0Wnm5LCy008d5MQSthqoAAAAAAAAAAAAAAAAAAAAAAAAGvbqkuSW78ERkYJaqb7MIjIw2SlLtk/jhESlq2w8vMqlp2Vy8X8SqXhUvvYwlsUw29jw/EmES3K7prslJ+efzLRKrZhrZr1llfBlsjdptU1mL9/iveWQyAAAAAAAAAAAAAAAAAAAAAxaieI+/kRI0J345JL9yqWrO5kDBO4hLDK4gY3cEvHXAOvA+rUAe1qn4hDf4TqX1iXdLKfwyWpndEp80QAAAAAAAAAAAAAAAAAAABr631V7/2ZEiJuZRLVnIhLBOZA15zCWKVgHh2BLz1gHpTBhljIISXBn87D3v8mWp5olaDRUAAAAAAAAAAAAAAAAAAADX13qr3/syJENqZYyzOVojLmE+nOpnJuMKYwb9GLU3JLuy93NnnVaqvOz6qOxbFMYmZz7vs+/8A7C/vhV5b1+5X9XX3QpPY9npM/D7Pj6XW/wDjh8ZEfrK+5Sex7f8Aun4PlnSqcXiaqhLvjJz9H/O0sQ+80dNNd6YziIzyiZxM+UOCvT6amZiKqpxzmIzEecvMukmozt6qO7Gcel2eK8UYzqLkTiad3VT2dp5p4orzHufJ8e1W1SUasNNteluWM5yt3sI9vdxnZMaDTcWJmfz3NKfSjU9zgvdH+WRGouOmOzNP3T6rr0f1z1FFdkklKSe5LsypOLx7OR3WquKnLwNZZizeqojksnBfpYef6WbU83LK0GioAAAAAAAAAAAAAAAAAAAGvrvV8/5IkQms7H7mZ1LU83B9O+S9y/I8Wp+h1c21GPLdJ7It4Unn0n4RS5yfu7O/BaizVXvHLvnlDh1Gqt2tp3qnlEbzPuetHY5WbY12uO175QeNRBNPbJSSag8p4isyeHzaTR36S1bic0xn/lPLPhH1eF2lfvcMRXMU5/wjeceM/TkkNJwatTcHXLDi7ISseoh6CxnMobYxeZZ5xT7n3N9c2beM4zPXr88vNjV3toiqYiOURtHpCLVk9NtVbi4qc4vdKUlJt5jiOE61thL0otqTy3nlmmoiKKM8OYj1jynz6NtHNV25NPFiZ5bbTPjHl1bVOqhbtim67MrMZvLeOfoPsn6sfbyy0cM24rjNuc/OPd+Q9WL026pi9GJ6d0+U+vdLDxZdmYpPLTkn6z5PzXPt9qMa4d2mnx93cu/Qz/o6vv8A/skd1j+EPB7T/wDpq93yhceCfTQ+9+lnRTzebKzmiAAAAAAAAAAAAAAAAAAAANfXer5kSITVrkzOVqebg9Vsa6nNpSanXBZ5xW6M5OTjy3fR4w+XPnnsOLS6f20ziMzEbRnEPre1tZOn4YzwxVM5mIzMY7vv0Y7OJQzul1jk0lukue3uS7lH2Lku4td0Wruc4jyiYxHucVjtHQWszTM5nnMxMzPnLxpuIUO2HWTlVU389ZFS3OC5qHLm03y9zZvpNHft54to6RnnLj7R1+muxHs4iZnnON4hbKeklE0mr4q2KUNqn1VU4/a23RxHyy+7LOubNUdPz3PIiuFU4jxemy6Uox2JJVxivS5Rys5XLn4LlhI5dVpr9zEUxtHi9Xs7V6axE1VzvPhO3/bXeuhLKcZySWZLb2L2+HNr4o5qez78TmMR73fX2rpKqeGczHl90hppW3ydUq7nNVOypWRatxuisLvlHDlzeezt7ja7pq5t8VeJnw+rm02utUXoptzMUzzirp5TnLovRXTzq0tcLIuE1vzF4yszk1+DQsxNNGJcmvuU3L9VVM5jb5LZwP6aH3v0s3p5uGVoNEAAAAAAAAAAAAAAAAAAAAa+u9XzREiG1BnKYfn6+O7TyjlLOo08ct8otwuWX4Ir2XtVV5Pf/wDI/wCNvzn5Qt3EtTC3WaeEbI/JoW1tSWppnTKNNbnH5lc4Pckst93tO2mJiiZxv5fV83M7ong66jWX6jUbM2WQjWt9c1jU3NN5i2ltjF+5Mmv91EU0/mIKdpzLLXXp3DS01OPV18RblNtfOdVXKUpv/Du9FexIiZq3me5OI2jxfHrduptuulZGFNF864ys09kt05Yj1MYNY5RaxJ57COHNMRHh3pzvmWlrOI2LU0Kqym2uFNUlZdZWnqIxe756cucZZfq+KT5lopjhnMf0iZ32SXAFXLik51XddBwmluk5TTajJ7W+2CbaT/8ApSvPs8TCaf5OgUnK1TXA/pofe/Sy1PNWVnNEAAAAAAAAAAAAAAAAAAAAa+t9XzREiG1BnIq3SSGlhUo3UV2V7nKMMVwhHZGUnJybSilFS5lJuTaxw857nTbtTqJma6to3mZzPgqOrXBHhRr01uVl9VqKUovw52o1nUXo6TPorb01qvOa4jzz9Ilhnw3g+xSVUW28dXHUZml4vF2MeZP6m7EZxPwRGmtzVNPHT574+X0eI8K4S1KTq2bV2Sv9Kfsila/xwRGpuzHKfSCrTURMRFdM58Z2+DFTpOEbkpVQqX2rNRDav95sRqLszyn4Jr01umMxXTPhGfs8R1PCVLCq0uM43Suoax4tKbZX217PKVv09mIz7SPKIn7J7gGp0UrWtJVQliUVdUoZbWG4ywsrtT9pWq5XxcNRFin2U10zvHOMd/itVJLBM8D+mh979LLU8yVoNFQAAAAAAAAAAAAAAAAAAANfW+p5oiRDagzkU3+oVzjo7opJ9ZRqYtvtSVE5cvOKKTViumO+fo6bVuKrdc55RE/GI+riumv0nVKF0XGzc07I98Mpp5w+f1ex/jyrcpvxXxUTt3eLDMY3eZV6J4SlYvWbl39kUot9X7G84eOa55yInUc8R+e8/a+zq0Ut+JzjnDreJNJpNYfocll9mH2LnzIidRtmI8fzP53H7WKn5N1aU93WLO5x3c1ueMPHbtx7M4z3l6vbceaeX5+evgbMlE9NKEE65StSUcRT+ck0u3DT9Z473yfiis03uOcTtPw+ac04XT+mVqTsjGOIzvnjPrRioJpfl8C1UzE0xPNtboibddXdh0uosxTPA/pofe/Sy1PNWVnNEAAAAAAAAAAAAAAAAAAAAYNb6nmiJELqDORT+nzh8kuUouUpUalVvujL5PY235JrzKTjipz3ui1FU27nDO2N/HePq530T6yrRylTXW7J3W2OFmzHENLVDbZTGWG4bXJvDXPu7zaebnRFnR7TwW2V04alab5Y6urc9PCt+lGtzzuzhpbuzmTkTHHOjtWt1modNtkLY6imGpU4x6tKcOTqw8tpR7H3kZxCUXpOjem1e75JdqF1V1dVrvjXtmpyazU4Y54WcP2E5mOY3+jnC9JLURt0z1Mfkuprrl13VuFzk5RzBxWVJYTx3LBWZkSH9OJR33bk3N6iza+6Popy8+z8SlyY4ob2oqm1Xidts/R0ikMk1wP6aH3v0stTzRKzmioAAAAAAAAAAAAAAAAAAAGDW+o/eiJELqDOUql06rg9Ja5S2uNOo2L7cnp7Fj4NvyKVRE1U5729qqqKLkUxnbfwjMOMcO4lrdq0mntlGGon1ar9HGbPReJYcoJ9+Gu9nRtzc6V4pxONOns08OIznZp4qpqVEIxuUHtdVdvOWE/tduPAjG6WDistdXfLqbLLJ6iOk1N8q60lG6bxVHOGordhLnz7xthDV1uu4lepPbZGOltcrHTXGEa7oP0pTcV6Ul39uBslq29INZbKDldJyrl1kNsa4JT+1iMUm+3tz3jEQjK2f0znDdJTni12y2Q+tPNacpP2YXb7TK5GaolvRXw0VUd+HTqgzTPA/pofe/Sy1PNWVoNEAAAAAAAAAAAAAAAAAAAAYNZ6j8vzIkQuoM5FU6a6dz01jTSVdd8nnvT09kcL25kilVOaqZ7pdNm5FNFcd9OPjE/Rw3hmtenvquSy6rIzx9pJ815rKOjo5Vhnx7SaWq96PNl+onKcJ2UQjZpt7y1Kx53454SWO0jGeaWezpBo7YVxldZQ4T0d1rVVk+u6iCzTy7MTWcvl4ZIxKWWHS3S88OVajbqZbFSpzvjbOUk4TbxW3u57hwmVd4Tw1OtS2tr0dz9ZxT7OXact25VxTjk9zSaWz7GJriJmY6pbTt6K5WUNycU+c4uO+Lb5NPsykvaZzdqy1taCzNE7Ynzy6toNRG2MZwalGSymjrmJjm8DbosHAvpo/e/SyaeasrOaIAAAAAAAAAAAAAAAAAAAAwaz1H5fmRPIQuoMxA8d4f8AKK9uUsNvmm4tOMoSTw08OM32MpcomrGOcbuixdi3MxVGYmMT0n82UTinQfRQ9Vwisc9984vd34WJcviaYvT/ABjPqrTOn/zmY8sT9YQWu6P8OhFYtsnP66jZ6EV7G6m33GsWdRMcoz5qxXpuKc1Tjptv82guF8P2ybnqd69SMZxcX/mk6lj4Fo0+oxvEeqKrmm4oiKpx12/t8o0PD0/nI6lxx9Wabb7vqxFOmvzP7sev9FdzTRH7JqmfGIj6s+i1tdO+MIWKEtu3E2pQSznn3vmYV6O9xZxnPdP3w9G1r9P7OKZqmMd8Zz6Ze9fxDrYqEHbhyzLe1juxj8fiTY0ddVf74mIj4mo19u3bn2cxNUxiMdO90PobHGjqXhvX+5I01P8AqT+dHk2v4QufAfpY+6X5Myp5rys5ogAAAAAAAAAAAAAAAAAAADDrPUfl+aIkQeoKJce4xxLUWXWwds8K2xJZeFGMn+yPbt26IoicdIedVXVNU7ozWaWe3c3KS5ZzlYysrt95amqM4RMTzeZ8X7d1dLzjOVncl2bst5Sx+BnNuI6rxXM9GtHiKUVDZU1ByxuW5rLzzz4ETTGc5TEzjk+Q4i0mlGpx3OW1rMU/ZHJE0Uz1TxTHRhv1Dsw2oRwvqrGfeXppiETOXypekvei3RXLqXRL/pa/fZ2dn0kuw8jUf6k+75O21/BcOA/Sx90vyMqea8rOaIAAAAAAAAAAAAAAAAAAAAw6teg/L8yJEJeUS5PxzgWqr1Nko1TthKycouCclKMm3h45p4eD17Wot1W4iZxLz67VUVTOEfrY3tNSp1HY1zhJeHby59iWfAvTNEbxMepPFPSULbopPthNPs9WX995aeCeqI4oYnpJfZnz9j8SuKe9OZPkEn/27Hnn6sisxR1lMcTNVwy99lNz+5P+Bx0R1j1OGqejbp4DqpdlE/PEfzZE6i3HVPsq+50no/oXRp665NOUU92OzLbk8fE8q9XFdc1Q7bdPDTELV0fjm33Rb/b9ytPNMrIaIAAAAAAAAAAAAAAAAAAAA+SWVjxAhdZS4vD8n4ozmEtGyBA1p1BOGvOlAwwyoRBhjdCA+qkJe4VAbFdT8ALPwbROqLcuUpY5eC7jSmMKykSyAAAAAAAAAAAAAAAAAAAAAHmyCksSSaA1JcMrf2l5r90V4YTljfCIeMvw/gcJl4fBIfal+A4TLw+Aw+2/giOEy+x4DX3ym/8ASv2J4DLJHglK+0/e/wCBwwZZY8KoX1Pxl/I4YMs9Wlrh6sYp+OOfxJxCGYkAAAAAAAAAAAAAAAAAAAAAAAAAAAAAAAAAAAAAAAAAAAAAAAAAAAAAAAAAAAAAAAAAAAAAAAAAAAAAAAAAAAAAAAAAAAAAAAAAAAAAAAAAAAAAAAAf/9k="/>
          <p:cNvSpPr>
            <a:spLocks noChangeAspect="1" noChangeArrowheads="1"/>
          </p:cNvSpPr>
          <p:nvPr/>
        </p:nvSpPr>
        <p:spPr bwMode="auto">
          <a:xfrm>
            <a:off x="625475"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mtClean="0">
              <a:solidFill>
                <a:prstClr val="black"/>
              </a:solidFill>
              <a:ea typeface="MS PGothic" pitchFamily="34" charset="-128"/>
            </a:endParaRPr>
          </a:p>
        </p:txBody>
      </p:sp>
      <p:sp>
        <p:nvSpPr>
          <p:cNvPr id="17431" name="AutoShape 58" descr="data:image/jpeg;base64,/9j/4AAQSkZJRgABAQAAAQABAAD/2wCEAAkGBxAPEBISDxEPDhAQEBIQDxASFRASDw8QFRUaFxUWExQYHCkgGBolGxQWITYhJSksLi4uGR8zOD8sNyguLisBCgoKDg0OGxAQGiwkICYsLCwsLC0sLCwsLC80LC8sLC80LCwtLDcsLCwsLCwsLCwsLCwsLCwsLCwtLCwsLCwsLP/AABEIAOEA4QMBEQACEQEDEQH/xAAcAAEAAgMBAQEAAAAAAAAAAAAABQYDBAcCAQj/xAA/EAACAgECAgYFCwIFBQEAAAAAAQIDEQQSBSEGEzFBUYEiMmFxkRQjM0JSgqGxssHRB/BicpKjwjRDU7PxFv/EABsBAQADAQEBAQAAAAAAAAAAAAABAgMEBQYH/8QANREBAAEDAgMFBwQBBAMAAAAAAAECAxEEIRIxQQVRYXGRE4GhscHR8BQiMuFCM1Ji8QYjNP/aAAwDAQACEQMRAD8A7iAAAAAAAAAAAAAAAAAAAAAAAAAAAAAAAAAAAAAAAAAAAAAAAAAAAAAAAAAAAAAAAAAAAAAAAAAAAAAAAAAAADnHTPpPYtQo02ShVXLbmLxvmn6b8sOK9z8TytVqKuPFM7Q+o7N7Ot+x4rlOZnffpHT7+i59HOKrV0Kzlvi3Xal2KyPbj2NNSXskj0LN32lGXg6zTTYuzT05x5fmyUNXKAAAAAAAAAAAAAAAAAAAAAAAAAAAAAanFtWqKLbX/wBuuUl7WlyXxwUuV8FM1dzbT2va3aaO+YhwvjGoc+rS57IJN57ZZcpP4yPBmc4fe26eHPn/AEun9J+I/OXUSfrwjbFeDg9svipR+B3aGvFU0+94PbtnNFNyOk49d4+rpZ6b5oAAAAAAAAAAAAAAAAAAAAAAAAAAAAAgunE9vD7/AGqEf9VkV+5z6ucWanodlU51dHv+UuI6vtf9/VPFh9tKzf0vtxxCK+3XbH8FL/idej2ux5S8jtiM6WfCY/Pi7Keu+QAAAAAAAAAAAAAAAAAAAAAAAAAAAAAKz/USeNDJfasrXwlu/wCJya2f/VPuer2LTnVxPdE/LDjeq7f78DyIfYSmegNm3iOmf+Ocf9Vc4/udGmnF2n86PO7Spzpa48I+cO4ntPiwAAAAAAAAAAAAAAAAAAAAAAAAAAAGO6zas9/Ys9hEyKz0o4VbrIQ9KEerk37Hld/wOTU2qrsRh6nZuso0tVU1RnMKZquhGob5Wabzcs/pOP8AR3O+HtR25Yxyn4fdm4d0NtrnCcr6VslGfopvnF578eBenSVRMTMwwvds2qqZpimd4w6LpuIuUlF7Xl4ysrmelFT5qYSRdUAAAAAAAAAAAAAAAAAAAAAAAAAADW1rwl5lahE3Wv2FFoaNsvYiEtbf7F/eP5IS2dHY98f80fzJhErabKAAAAAAAAAAAAAAAAAAAAAAAAAAAauuTaXn7itQib63z5FMJaNtcvB9vh7SEtfqpeD7u73BLa0Wnm5LCy008d5MQSthqoAAAAAAAAAAAAAAAAAAAAAAAAGvbqkuSW78ERkYJaqb7MIjIw2SlLtk/jhESlq2w8vMqlp2Vy8X8SqXhUvvYwlsUw29jw/EmES3K7prslJ+efzLRKrZhrZr1llfBlsjdptU1mL9/iveWQyAAAAAAAAAAAAAAAAAAAAAxaieI+/kRI0J345JL9yqWrO5kDBO4hLDK4gY3cEvHXAOvA+rUAe1qn4hDf4TqX1iXdLKfwyWpndEp80QAAAAAAAAAAAAAAAAAAABr631V7/2ZEiJuZRLVnIhLBOZA15zCWKVgHh2BLz1gHpTBhljIISXBn87D3v8mWp5olaDRUAAAAAAAAAAAAAAAAAAADX13qr3/syJENqZYyzOVojLmE+nOpnJuMKYwb9GLU3JLuy93NnnVaqvOz6qOxbFMYmZz7vs+/8A7C/vhV5b1+5X9XX3QpPY9npM/D7Pj6XW/wDjh8ZEfrK+5Sex7f8Aun4PlnSqcXiaqhLvjJz9H/O0sQ+80dNNd6YziIzyiZxM+UOCvT6amZiKqpxzmIzEecvMukmozt6qO7Gcel2eK8UYzqLkTiad3VT2dp5p4orzHufJ8e1W1SUasNNteluWM5yt3sI9vdxnZMaDTcWJmfz3NKfSjU9zgvdH+WRGouOmOzNP3T6rr0f1z1FFdkklKSe5LsypOLx7OR3WquKnLwNZZizeqojksnBfpYef6WbU83LK0GioAAAAAAAAAAAAAAAAAAAGvrvV8/5IkQms7H7mZ1LU83B9O+S9y/I8Wp+h1c21GPLdJ7It4Unn0n4RS5yfu7O/BaizVXvHLvnlDh1Gqt2tp3qnlEbzPuetHY5WbY12uO175QeNRBNPbJSSag8p4isyeHzaTR36S1bic0xn/lPLPhH1eF2lfvcMRXMU5/wjeceM/TkkNJwatTcHXLDi7ISseoh6CxnMobYxeZZ5xT7n3N9c2beM4zPXr88vNjV3toiqYiOURtHpCLVk9NtVbi4qc4vdKUlJt5jiOE61thL0otqTy3nlmmoiKKM8OYj1jynz6NtHNV25NPFiZ5bbTPjHl1bVOqhbtim67MrMZvLeOfoPsn6sfbyy0cM24rjNuc/OPd+Q9WL026pi9GJ6d0+U+vdLDxZdmYpPLTkn6z5PzXPt9qMa4d2mnx93cu/Qz/o6vv8A/skd1j+EPB7T/wDpq93yhceCfTQ+9+lnRTzebKzmiAAAAAAAAAAAAAAAAAAAANfXer5kSITVrkzOVqebg9Vsa6nNpSanXBZ5xW6M5OTjy3fR4w+XPnnsOLS6f20ziMzEbRnEPre1tZOn4YzwxVM5mIzMY7vv0Y7OJQzul1jk0lukue3uS7lH2Lku4td0Wruc4jyiYxHucVjtHQWszTM5nnMxMzPnLxpuIUO2HWTlVU389ZFS3OC5qHLm03y9zZvpNHft54to6RnnLj7R1+muxHs4iZnnON4hbKeklE0mr4q2KUNqn1VU4/a23RxHyy+7LOubNUdPz3PIiuFU4jxemy6Uox2JJVxivS5Rys5XLn4LlhI5dVpr9zEUxtHi9Xs7V6axE1VzvPhO3/bXeuhLKcZySWZLb2L2+HNr4o5qez78TmMR73fX2rpKqeGczHl90hppW3ydUq7nNVOypWRatxuisLvlHDlzeezt7ja7pq5t8VeJnw+rm02utUXoptzMUzzirp5TnLovRXTzq0tcLIuE1vzF4yszk1+DQsxNNGJcmvuU3L9VVM5jb5LZwP6aH3v0s3p5uGVoNEAAAAAAAAAAAAAAAAAAAAa+u9XzREiG1BnKYfn6+O7TyjlLOo08ct8otwuWX4Ir2XtVV5Pf/wDI/wCNvzn5Qt3EtTC3WaeEbI/JoW1tSWppnTKNNbnH5lc4Pckst93tO2mJiiZxv5fV83M7ong66jWX6jUbM2WQjWt9c1jU3NN5i2ltjF+5Mmv91EU0/mIKdpzLLXXp3DS01OPV18RblNtfOdVXKUpv/Du9FexIiZq3me5OI2jxfHrduptuulZGFNF864ys09kt05Yj1MYNY5RaxJ57COHNMRHh3pzvmWlrOI2LU0Kqym2uFNUlZdZWnqIxe756cucZZfq+KT5lopjhnMf0iZ32SXAFXLik51XddBwmluk5TTajJ7W+2CbaT/8ApSvPs8TCaf5OgUnK1TXA/pofe/Sy1PNWVnNEAAAAAAAAAAAAAAAAAAAAa+t9XzREiG1BnIq3SSGlhUo3UV2V7nKMMVwhHZGUnJybSilFS5lJuTaxw857nTbtTqJma6to3mZzPgqOrXBHhRr01uVl9VqKUovw52o1nUXo6TPorb01qvOa4jzz9Ilhnw3g+xSVUW28dXHUZml4vF2MeZP6m7EZxPwRGmtzVNPHT574+X0eI8K4S1KTq2bV2Sv9Kfsila/xwRGpuzHKfSCrTURMRFdM58Z2+DFTpOEbkpVQqX2rNRDav95sRqLszyn4Jr01umMxXTPhGfs8R1PCVLCq0uM43Suoax4tKbZX217PKVv09mIz7SPKIn7J7gGp0UrWtJVQliUVdUoZbWG4ywsrtT9pWq5XxcNRFin2U10zvHOMd/itVJLBM8D+mh979LLU8yVoNFQAAAAAAAAAAAAAAAAAAANfW+p5oiRDagzkU3+oVzjo7opJ9ZRqYtvtSVE5cvOKKTViumO+fo6bVuKrdc55RE/GI+riumv0nVKF0XGzc07I98Mpp5w+f1ex/jyrcpvxXxUTt3eLDMY3eZV6J4SlYvWbl39kUot9X7G84eOa55yInUc8R+e8/a+zq0Ut+JzjnDreJNJpNYfocll9mH2LnzIidRtmI8fzP53H7WKn5N1aU93WLO5x3c1ueMPHbtx7M4z3l6vbceaeX5+evgbMlE9NKEE65StSUcRT+ck0u3DT9Z473yfiis03uOcTtPw+ac04XT+mVqTsjGOIzvnjPrRioJpfl8C1UzE0xPNtboibddXdh0uosxTPA/pofe/Sy1PNWVnNEAAAAAAAAAAAAAAAAAAAAYNb6nmiJELqDORT+nzh8kuUouUpUalVvujL5PY235JrzKTjipz3ui1FU27nDO2N/HePq530T6yrRylTXW7J3W2OFmzHENLVDbZTGWG4bXJvDXPu7zaebnRFnR7TwW2V04alab5Y6urc9PCt+lGtzzuzhpbuzmTkTHHOjtWt1modNtkLY6imGpU4x6tKcOTqw8tpR7H3kZxCUXpOjem1e75JdqF1V1dVrvjXtmpyazU4Y54WcP2E5mOY3+jnC9JLURt0z1Mfkuprrl13VuFzk5RzBxWVJYTx3LBWZkSH9OJR33bk3N6iza+6Popy8+z8SlyY4ob2oqm1Xidts/R0ikMk1wP6aH3v0stTzRKzmioAAAAAAAAAAAAAAAAAAAGDW+o/eiJELqDOUql06rg9Ja5S2uNOo2L7cnp7Fj4NvyKVRE1U5729qqqKLkUxnbfwjMOMcO4lrdq0mntlGGon1ar9HGbPReJYcoJ9+Gu9nRtzc6V4pxONOns08OIznZp4qpqVEIxuUHtdVdvOWE/tduPAjG6WDistdXfLqbLLJ6iOk1N8q60lG6bxVHOGordhLnz7xthDV1uu4lepPbZGOltcrHTXGEa7oP0pTcV6Ul39uBslq29INZbKDldJyrl1kNsa4JT+1iMUm+3tz3jEQjK2f0znDdJTni12y2Q+tPNacpP2YXb7TK5GaolvRXw0VUd+HTqgzTPA/pofe/Sy1PNWVoNEAAAAAAAAAAAAAAAAAAAAYNZ6j8vzIkQuoM5FU6a6dz01jTSVdd8nnvT09kcL25kilVOaqZ7pdNm5FNFcd9OPjE/Rw3hmtenvquSy6rIzx9pJ815rKOjo5Vhnx7SaWq96PNl+onKcJ2UQjZpt7y1Kx53454SWO0jGeaWezpBo7YVxldZQ4T0d1rVVk+u6iCzTy7MTWcvl4ZIxKWWHS3S88OVajbqZbFSpzvjbOUk4TbxW3u57hwmVd4Tw1OtS2tr0dz9ZxT7OXact25VxTjk9zSaWz7GJriJmY6pbTt6K5WUNycU+c4uO+Lb5NPsykvaZzdqy1taCzNE7Ynzy6toNRG2MZwalGSymjrmJjm8DbosHAvpo/e/SyaeasrOaIAAAAAAAAAAAAAAAAAAAAwaz1H5fmRPIQuoMxA8d4f8AKK9uUsNvmm4tOMoSTw08OM32MpcomrGOcbuixdi3MxVGYmMT0n82UTinQfRQ9Vwisc9984vd34WJcviaYvT/ABjPqrTOn/zmY8sT9YQWu6P8OhFYtsnP66jZ6EV7G6m33GsWdRMcoz5qxXpuKc1Tjptv82guF8P2ybnqd69SMZxcX/mk6lj4Fo0+oxvEeqKrmm4oiKpx12/t8o0PD0/nI6lxx9Wabb7vqxFOmvzP7sev9FdzTRH7JqmfGIj6s+i1tdO+MIWKEtu3E2pQSznn3vmYV6O9xZxnPdP3w9G1r9P7OKZqmMd8Zz6Ze9fxDrYqEHbhyzLe1juxj8fiTY0ddVf74mIj4mo19u3bn2cxNUxiMdO90PobHGjqXhvX+5I01P8AqT+dHk2v4QufAfpY+6X5Myp5rys5ogAAAAAAAAAAAAAAAAAAADDrPUfl+aIkQeoKJce4xxLUWXWwds8K2xJZeFGMn+yPbt26IoicdIedVXVNU7ozWaWe3c3KS5ZzlYysrt95amqM4RMTzeZ8X7d1dLzjOVncl2bst5Sx+BnNuI6rxXM9GtHiKUVDZU1ByxuW5rLzzz4ETTGc5TEzjk+Q4i0mlGpx3OW1rMU/ZHJE0Uz1TxTHRhv1Dsw2oRwvqrGfeXppiETOXypekvei3RXLqXRL/pa/fZ2dn0kuw8jUf6k+75O21/BcOA/Sx90vyMqea8rOaIAAAAAAAAAAAAAAAAAAAAw6teg/L8yJEJeUS5PxzgWqr1Nko1TthKycouCclKMm3h45p4eD17Wot1W4iZxLz67VUVTOEfrY3tNSp1HY1zhJeHby59iWfAvTNEbxMepPFPSULbopPthNPs9WX995aeCeqI4oYnpJfZnz9j8SuKe9OZPkEn/27Hnn6sisxR1lMcTNVwy99lNz+5P+Bx0R1j1OGqejbp4DqpdlE/PEfzZE6i3HVPsq+50no/oXRp665NOUU92OzLbk8fE8q9XFdc1Q7bdPDTELV0fjm33Rb/b9ytPNMrIaIAAAAAAAAAAAAAAAAAAAA+SWVjxAhdZS4vD8n4ozmEtGyBA1p1BOGvOlAwwyoRBhjdCA+qkJe4VAbFdT8ALPwbROqLcuUpY5eC7jSmMKykSyAAAAAAAAAAAAAAAAAAAAAHmyCksSSaA1JcMrf2l5r90V4YTljfCIeMvw/gcJl4fBIfal+A4TLw+Aw+2/giOEy+x4DX3ym/8ASv2J4DLJHglK+0/e/wCBwwZZY8KoX1Pxl/I4YMs9Wlrh6sYp+OOfxJxCGYkAAAAAAAAAAAAAAAAAAAAAAAAAAAAAAAAAAAAAAAAAAAAAAAAAAAAAAAAAAAAAAAAAAAAAAAAAAAAAAAAAAAAAAAAAAAAAAAAAAAAAAAAAAAAAAAAf/9k="/>
          <p:cNvSpPr>
            <a:spLocks noChangeAspect="1" noChangeArrowheads="1"/>
          </p:cNvSpPr>
          <p:nvPr/>
        </p:nvSpPr>
        <p:spPr bwMode="auto">
          <a:xfrm>
            <a:off x="777875" y="427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mtClean="0">
              <a:solidFill>
                <a:prstClr val="black"/>
              </a:solidFill>
              <a:ea typeface="MS PGothic" pitchFamily="34" charset="-128"/>
            </a:endParaRPr>
          </a:p>
        </p:txBody>
      </p:sp>
      <p:sp>
        <p:nvSpPr>
          <p:cNvPr id="17432" name="AutoShape 60" descr="data:image/jpeg;base64,/9j/4AAQSkZJRgABAQAAAQABAAD/2wCEAAkGBxAPEBISDxEPDhAQEBIQDxASFRASDw8QFRUaFxUWExQYHCkgGBolGxQWITYhJSksLi4uGR8zOD8sNyguLisBCgoKDg0OGxAQGiwkICYsLCwsLC0sLCwsLC80LC8sLC80LCwtLDcsLCwsLCwsLCwsLCwsLCwsLCwtLCwsLCwsLP/AABEIAOEA4QMBEQACEQEDEQH/xAAcAAEAAgMBAQEAAAAAAAAAAAAABQYDBAcCAQj/xAA/EAACAgECAgYFCwIFBQEAAAAAAQIDEQQSBSEGEzFBUYEiMmFxkRQjM0JSgqGxssHRB/BicpKjwjRDU7PxFv/EABsBAQADAQEBAQAAAAAAAAAAAAABAgMEBQYH/8QANREBAAEDAgMFBwQBBAMAAAAAAAECAxEEIRIxQQVRYXGRE4GhscHR8BQiMuFCM1Ji8QYjNP/aAAwDAQACEQMRAD8A7iAAAAAAAAAAAAAAAAAAAAAAAAAAAAAAAAAAAAAAAAAAAAAAAAAAAAAAAAAAAAAAAAAAAAAAAAAAAAAAAAAAADnHTPpPYtQo02ShVXLbmLxvmn6b8sOK9z8TytVqKuPFM7Q+o7N7Ot+x4rlOZnffpHT7+i59HOKrV0Kzlvi3Xal2KyPbj2NNSXskj0LN32lGXg6zTTYuzT05x5fmyUNXKAAAAAAAAAAAAAAAAAAAAAAAAAAAAAanFtWqKLbX/wBuuUl7WlyXxwUuV8FM1dzbT2va3aaO+YhwvjGoc+rS57IJN57ZZcpP4yPBmc4fe26eHPn/AEun9J+I/OXUSfrwjbFeDg9svipR+B3aGvFU0+94PbtnNFNyOk49d4+rpZ6b5oAAAAAAAAAAAAAAAAAAAAAAAAAAAAAgunE9vD7/AGqEf9VkV+5z6ucWanodlU51dHv+UuI6vtf9/VPFh9tKzf0vtxxCK+3XbH8FL/idej2ux5S8jtiM6WfCY/Pi7Keu+QAAAAAAAAAAAAAAAAAAAAAAAAAAAAAKz/USeNDJfasrXwlu/wCJya2f/VPuer2LTnVxPdE/LDjeq7f78DyIfYSmegNm3iOmf+Ocf9Vc4/udGmnF2n86PO7Spzpa48I+cO4ntPiwAAAAAAAAAAAAAAAAAAAAAAAAAAAGO6zas9/Ys9hEyKz0o4VbrIQ9KEerk37Hld/wOTU2qrsRh6nZuso0tVU1RnMKZquhGob5Wabzcs/pOP8AR3O+HtR25Yxyn4fdm4d0NtrnCcr6VslGfopvnF578eBenSVRMTMwwvds2qqZpimd4w6LpuIuUlF7Xl4ysrmelFT5qYSRdUAAAAAAAAAAAAAAAAAAAAAAAAAADW1rwl5lahE3Wv2FFoaNsvYiEtbf7F/eP5IS2dHY98f80fzJhErabKAAAAAAAAAAAAAAAAAAAAAAAAAAAauuTaXn7itQib63z5FMJaNtcvB9vh7SEtfqpeD7u73BLa0Wnm5LCy008d5MQSthqoAAAAAAAAAAAAAAAAAAAAAAAAGvbqkuSW78ERkYJaqb7MIjIw2SlLtk/jhESlq2w8vMqlp2Vy8X8SqXhUvvYwlsUw29jw/EmES3K7prslJ+efzLRKrZhrZr1llfBlsjdptU1mL9/iveWQyAAAAAAAAAAAAAAAAAAAAAxaieI+/kRI0J345JL9yqWrO5kDBO4hLDK4gY3cEvHXAOvA+rUAe1qn4hDf4TqX1iXdLKfwyWpndEp80QAAAAAAAAAAAAAAAAAAABr631V7/2ZEiJuZRLVnIhLBOZA15zCWKVgHh2BLz1gHpTBhljIISXBn87D3v8mWp5olaDRUAAAAAAAAAAAAAAAAAAADX13qr3/syJENqZYyzOVojLmE+nOpnJuMKYwb9GLU3JLuy93NnnVaqvOz6qOxbFMYmZz7vs+/8A7C/vhV5b1+5X9XX3QpPY9npM/D7Pj6XW/wDjh8ZEfrK+5Sex7f8Aun4PlnSqcXiaqhLvjJz9H/O0sQ+80dNNd6YziIzyiZxM+UOCvT6amZiKqpxzmIzEecvMukmozt6qO7Gcel2eK8UYzqLkTiad3VT2dp5p4orzHufJ8e1W1SUasNNteluWM5yt3sI9vdxnZMaDTcWJmfz3NKfSjU9zgvdH+WRGouOmOzNP3T6rr0f1z1FFdkklKSe5LsypOLx7OR3WquKnLwNZZizeqojksnBfpYef6WbU83LK0GioAAAAAAAAAAAAAAAAAAAGvrvV8/5IkQms7H7mZ1LU83B9O+S9y/I8Wp+h1c21GPLdJ7It4Unn0n4RS5yfu7O/BaizVXvHLvnlDh1Gqt2tp3qnlEbzPuetHY5WbY12uO175QeNRBNPbJSSag8p4isyeHzaTR36S1bic0xn/lPLPhH1eF2lfvcMRXMU5/wjeceM/TkkNJwatTcHXLDi7ISseoh6CxnMobYxeZZ5xT7n3N9c2beM4zPXr88vNjV3toiqYiOURtHpCLVk9NtVbi4qc4vdKUlJt5jiOE61thL0otqTy3nlmmoiKKM8OYj1jynz6NtHNV25NPFiZ5bbTPjHl1bVOqhbtim67MrMZvLeOfoPsn6sfbyy0cM24rjNuc/OPd+Q9WL026pi9GJ6d0+U+vdLDxZdmYpPLTkn6z5PzXPt9qMa4d2mnx93cu/Qz/o6vv8A/skd1j+EPB7T/wDpq93yhceCfTQ+9+lnRTzebKzmiAAAAAAAAAAAAAAAAAAAANfXer5kSITVrkzOVqebg9Vsa6nNpSanXBZ5xW6M5OTjy3fR4w+XPnnsOLS6f20ziMzEbRnEPre1tZOn4YzwxVM5mIzMY7vv0Y7OJQzul1jk0lukue3uS7lH2Lku4td0Wruc4jyiYxHucVjtHQWszTM5nnMxMzPnLxpuIUO2HWTlVU389ZFS3OC5qHLm03y9zZvpNHft54to6RnnLj7R1+muxHs4iZnnON4hbKeklE0mr4q2KUNqn1VU4/a23RxHyy+7LOubNUdPz3PIiuFU4jxemy6Uox2JJVxivS5Rys5XLn4LlhI5dVpr9zEUxtHi9Xs7V6axE1VzvPhO3/bXeuhLKcZySWZLb2L2+HNr4o5qez78TmMR73fX2rpKqeGczHl90hppW3ydUq7nNVOypWRatxuisLvlHDlzeezt7ja7pq5t8VeJnw+rm02utUXoptzMUzzirp5TnLovRXTzq0tcLIuE1vzF4yszk1+DQsxNNGJcmvuU3L9VVM5jb5LZwP6aH3v0s3p5uGVoNEAAAAAAAAAAAAAAAAAAAAa+u9XzREiG1BnKYfn6+O7TyjlLOo08ct8otwuWX4Ir2XtVV5Pf/wDI/wCNvzn5Qt3EtTC3WaeEbI/JoW1tSWppnTKNNbnH5lc4Pckst93tO2mJiiZxv5fV83M7ong66jWX6jUbM2WQjWt9c1jU3NN5i2ltjF+5Mmv91EU0/mIKdpzLLXXp3DS01OPV18RblNtfOdVXKUpv/Du9FexIiZq3me5OI2jxfHrduptuulZGFNF864ys09kt05Yj1MYNY5RaxJ57COHNMRHh3pzvmWlrOI2LU0Kqym2uFNUlZdZWnqIxe756cucZZfq+KT5lopjhnMf0iZ32SXAFXLik51XddBwmluk5TTajJ7W+2CbaT/8ApSvPs8TCaf5OgUnK1TXA/pofe/Sy1PNWVnNEAAAAAAAAAAAAAAAAAAAAa+t9XzREiG1BnIq3SSGlhUo3UV2V7nKMMVwhHZGUnJybSilFS5lJuTaxw857nTbtTqJma6to3mZzPgqOrXBHhRr01uVl9VqKUovw52o1nUXo6TPorb01qvOa4jzz9Ilhnw3g+xSVUW28dXHUZml4vF2MeZP6m7EZxPwRGmtzVNPHT574+X0eI8K4S1KTq2bV2Sv9Kfsila/xwRGpuzHKfSCrTURMRFdM58Z2+DFTpOEbkpVQqX2rNRDav95sRqLszyn4Jr01umMxXTPhGfs8R1PCVLCq0uM43Suoax4tKbZX217PKVv09mIz7SPKIn7J7gGp0UrWtJVQliUVdUoZbWG4ywsrtT9pWq5XxcNRFin2U10zvHOMd/itVJLBM8D+mh979LLU8yVoNFQAAAAAAAAAAAAAAAAAAANfW+p5oiRDagzkU3+oVzjo7opJ9ZRqYtvtSVE5cvOKKTViumO+fo6bVuKrdc55RE/GI+riumv0nVKF0XGzc07I98Mpp5w+f1ex/jyrcpvxXxUTt3eLDMY3eZV6J4SlYvWbl39kUot9X7G84eOa55yInUc8R+e8/a+zq0Ut+JzjnDreJNJpNYfocll9mH2LnzIidRtmI8fzP53H7WKn5N1aU93WLO5x3c1ueMPHbtx7M4z3l6vbceaeX5+evgbMlE9NKEE65StSUcRT+ck0u3DT9Z473yfiis03uOcTtPw+ac04XT+mVqTsjGOIzvnjPrRioJpfl8C1UzE0xPNtboibddXdh0uosxTPA/pofe/Sy1PNWVnNEAAAAAAAAAAAAAAAAAAAAYNb6nmiJELqDORT+nzh8kuUouUpUalVvujL5PY235JrzKTjipz3ui1FU27nDO2N/HePq530T6yrRylTXW7J3W2OFmzHENLVDbZTGWG4bXJvDXPu7zaebnRFnR7TwW2V04alab5Y6urc9PCt+lGtzzuzhpbuzmTkTHHOjtWt1modNtkLY6imGpU4x6tKcOTqw8tpR7H3kZxCUXpOjem1e75JdqF1V1dVrvjXtmpyazU4Y54WcP2E5mOY3+jnC9JLURt0z1Mfkuprrl13VuFzk5RzBxWVJYTx3LBWZkSH9OJR33bk3N6iza+6Popy8+z8SlyY4ob2oqm1Xidts/R0ikMk1wP6aH3v0stTzRKzmioAAAAAAAAAAAAAAAAAAAGDW+o/eiJELqDOUql06rg9Ja5S2uNOo2L7cnp7Fj4NvyKVRE1U5729qqqKLkUxnbfwjMOMcO4lrdq0mntlGGon1ar9HGbPReJYcoJ9+Gu9nRtzc6V4pxONOns08OIznZp4qpqVEIxuUHtdVdvOWE/tduPAjG6WDistdXfLqbLLJ6iOk1N8q60lG6bxVHOGordhLnz7xthDV1uu4lepPbZGOltcrHTXGEa7oP0pTcV6Ul39uBslq29INZbKDldJyrl1kNsa4JT+1iMUm+3tz3jEQjK2f0znDdJTni12y2Q+tPNacpP2YXb7TK5GaolvRXw0VUd+HTqgzTPA/pofe/Sy1PNWVoNEAAAAAAAAAAAAAAAAAAAAYNZ6j8vzIkQuoM5FU6a6dz01jTSVdd8nnvT09kcL25kilVOaqZ7pdNm5FNFcd9OPjE/Rw3hmtenvquSy6rIzx9pJ815rKOjo5Vhnx7SaWq96PNl+onKcJ2UQjZpt7y1Kx53454SWO0jGeaWezpBo7YVxldZQ4T0d1rVVk+u6iCzTy7MTWcvl4ZIxKWWHS3S88OVajbqZbFSpzvjbOUk4TbxW3u57hwmVd4Tw1OtS2tr0dz9ZxT7OXact25VxTjk9zSaWz7GJriJmY6pbTt6K5WUNycU+c4uO+Lb5NPsykvaZzdqy1taCzNE7Ynzy6toNRG2MZwalGSymjrmJjm8DbosHAvpo/e/SyaeasrOaIAAAAAAAAAAAAAAAAAAAAwaz1H5fmRPIQuoMxA8d4f8AKK9uUsNvmm4tOMoSTw08OM32MpcomrGOcbuixdi3MxVGYmMT0n82UTinQfRQ9Vwisc9984vd34WJcviaYvT/ABjPqrTOn/zmY8sT9YQWu6P8OhFYtsnP66jZ6EV7G6m33GsWdRMcoz5qxXpuKc1Tjptv82guF8P2ybnqd69SMZxcX/mk6lj4Fo0+oxvEeqKrmm4oiKpx12/t8o0PD0/nI6lxx9Wabb7vqxFOmvzP7sev9FdzTRH7JqmfGIj6s+i1tdO+MIWKEtu3E2pQSznn3vmYV6O9xZxnPdP3w9G1r9P7OKZqmMd8Zz6Ze9fxDrYqEHbhyzLe1juxj8fiTY0ddVf74mIj4mo19u3bn2cxNUxiMdO90PobHGjqXhvX+5I01P8AqT+dHk2v4QufAfpY+6X5Myp5rys5ogAAAAAAAAAAAAAAAAAAADDrPUfl+aIkQeoKJce4xxLUWXWwds8K2xJZeFGMn+yPbt26IoicdIedVXVNU7ozWaWe3c3KS5ZzlYysrt95amqM4RMTzeZ8X7d1dLzjOVncl2bst5Sx+BnNuI6rxXM9GtHiKUVDZU1ByxuW5rLzzz4ETTGc5TEzjk+Q4i0mlGpx3OW1rMU/ZHJE0Uz1TxTHRhv1Dsw2oRwvqrGfeXppiETOXypekvei3RXLqXRL/pa/fZ2dn0kuw8jUf6k+75O21/BcOA/Sx90vyMqea8rOaIAAAAAAAAAAAAAAAAAAAAw6teg/L8yJEJeUS5PxzgWqr1Nko1TthKycouCclKMm3h45p4eD17Wot1W4iZxLz67VUVTOEfrY3tNSp1HY1zhJeHby59iWfAvTNEbxMepPFPSULbopPthNPs9WX995aeCeqI4oYnpJfZnz9j8SuKe9OZPkEn/27Hnn6sisxR1lMcTNVwy99lNz+5P+Bx0R1j1OGqejbp4DqpdlE/PEfzZE6i3HVPsq+50no/oXRp665NOUU92OzLbk8fE8q9XFdc1Q7bdPDTELV0fjm33Rb/b9ytPNMrIaIAAAAAAAAAAAAAAAAAAAA+SWVjxAhdZS4vD8n4ozmEtGyBA1p1BOGvOlAwwyoRBhjdCA+qkJe4VAbFdT8ALPwbROqLcuUpY5eC7jSmMKykSyAAAAAAAAAAAAAAAAAAAAAHmyCksSSaA1JcMrf2l5r90V4YTljfCIeMvw/gcJl4fBIfal+A4TLw+Aw+2/giOEy+x4DX3ym/8ASv2J4DLJHglK+0/e/wCBwwZZY8KoX1Pxl/I4YMs9Wlrh6sYp+OOfxJxCGYkAAAAAAAAAAAAAAAAAAAAAAAAAAAAAAAAAAAAAAAAAAAAAAAAAAAAAAAAAAAAAAAAAAAAAAAAAAAAAAAAAAAAAAAAAAAAAAAAAAAAAAAAAAAAAAAAf/9k="/>
          <p:cNvSpPr>
            <a:spLocks noChangeAspect="1" noChangeArrowheads="1"/>
          </p:cNvSpPr>
          <p:nvPr/>
        </p:nvSpPr>
        <p:spPr bwMode="auto">
          <a:xfrm>
            <a:off x="930275" y="5794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mtClean="0">
              <a:solidFill>
                <a:prstClr val="black"/>
              </a:solidFill>
              <a:ea typeface="MS PGothic" pitchFamily="34" charset="-128"/>
            </a:endParaRPr>
          </a:p>
        </p:txBody>
      </p:sp>
      <p:sp>
        <p:nvSpPr>
          <p:cNvPr id="17433" name="AutoShape 62" descr="data:image/jpeg;base64,/9j/4AAQSkZJRgABAQAAAQABAAD/2wCEAAkGBxAQDw8PDw8PDw0PDQ8NDw8PDQ8PDQ0QFRIWFhQUFBQYHCsgGBolHBUUITEhJSkrLi4uFx8zODMtOCgtLisBCgoKDg0OGhAQGjIkHyQvLCwsLywsLCwsLCwtLCwsLCwsLCwsLCwsLCwsLCwsLCwsLCwsLCwsLCwsLCwsLCwsLP/AABEIAOgA2QMBEQACEQEDEQH/xAAbAAEAAgMBAQAAAAAAAAAAAAAAAQIDBAUGB//EAEYQAAEEAAMDBwYLBwIHAAAAAAEAAgMRBBIhBRMxBiJBUWFxsTJygZGhwQcUIyRSc4KSstHwFUJTYoOTwhYzNENjdKKj4f/EABoBAQEAAwEBAAAAAAAAAAAAAAABAgMEBQb/xAA2EQEAAgIAAwUFBQgDAQAAAAAAAQIDEQQSIQUTMUFRIjJhcYEVM5Gi0RQjUpKhscHwFkLhBv/aAAwDAQACEQMRAD8AwrIEBBCIUgIIQEBUQglQEBBcwOyh+R27Jyh+U5Ceq+FoKIIQEBUEEoIQSiJQEEqAglFEEIpSAgIiKQECkCkClRCBSgIJAWjiM0YqTZ18Hws8Rkinl5u7NiHHDiDO7d0OZfN0N8O9eD+3Za2i230E8BitE15XDc2jS+ixZIyVi0eb5nPitivNLeStLNqSgikBUECkE0iCCUBQSgUglApGRSBSBSIUgikCkCkEUgIFIFKjHEc0mUdGi8Xj8nNfXo+u7LwRh4eLT426ulhiXOydPBeTajut0jbXxTKcR0jivY7LyT1xy8PtjDE1rmj5T/hhXsPnylAQKQFQQEBQTSCQECkRKAglGRSCEBEEEICAgUgUgUggqWnliZbMdOe0V9WHZjgHudxNE6968DJMzO33Fq6pFYbuBlDZWu18q+jqafeVomNTtbxzU0y7RdvJXO4FwD64jybW/h8nLmizg4nFzcJajTX0L5EpQKQKQTSBSBSAgIJpEEEoCCUZIQEQQEEIFICAgICCsvA9y1Z5/d2dXBxvPT5tPBO1k7neFrxbeD7S3k2oDz/tH8LVosyn3W0488eZ/gFadLRLnyRvFaGFfSvhxBCAgICAglEEEoCCUBARkICIICAgICCECkCkVjm8krRxM6xy7ezo3xFWngxo89h8CF41n2E+Tdg/3Ptu8GrTKz7rZcOe3zR4BI8YaZ+7lhX00PiLRqSkYlICCEBApBNICAiJQEEoqaRSkEICIIIpBNIIQEBAQYsV5JXLxk/u3qdk13xEfJqYUc1/m+8heTZ9XPjDeibz/wCo/wBy0TJPus58tnc39exTbXMezLGV9NSd1iXxGWNXmPihZNYgICAgICAgmkEIiUUpBZFEBBFIhSBSBSCKQKQTSBSDHiIXmsrHOB6muPgvO46bdIh7/YsY45rWnUskOFeGVuT9x+q82aXn1e3OWm/ej8YZooJLsxHiT5DuJ4rRNLekspy49e9H4tjEYYjKchsDqdpSkxeNdGqmWvWNw0ntPSKJ1pfR8HebYo2+V7Qx1pntFfDxVpdLiFAQEBAQECkE0gUgUiJQSjIpAQQgIhSAgICAg6fJ6O8Q0/Qa5/C70r3oPbx4g/ScO79dimlbceIdpz3cR4WoM8eIJq3HXL7URmbN2noToblinp7S08HAg2AePYkE9XyWeLK5zeOVzmX10aWQx0gUgICAgIJQEEhAQERKMhAQEEIggICBSCUHY5MN+Wd9UfxNQepaNf11FBuRDh3j8Kg2Iuj7CDMz3D8SiK//ABB8v2mKnnH/AF5fxlZK1UEICAgUgIJQEEoCAglFQgICAgIggICAg7nJVvysn1f+QRJemDT4+CDbiB6un/FQZ4hw+wgzs6O4eKgNag+Y7aFYnEf9xL+MrJWkgIIQSghBKAgICAgILIqEBApAQECkQpBkigc801rnHqaCT7EG9FsPEu4Qv9NDxQdjZOwsZE4ua2NuYUc1u09CI9AzDTADNWbpoEDxU2rI0Sfq1NjK10v6tNjMwydXioMGLGKr5JsV/wA+evYVR4raGwMY575HRWXuLjkIqyb0vVZDlT4GVnlxSN7SxwHrQa9ICCEBBKAgICCaRCiglFQiiIIIQSgINnZ+F3srI+AcdT1NGpQfQcCI4mhkbQ1o6uJ7z0lRG23Ft6SfQgk4xvQD6SgocVfQFFRvkFhIgysmQZ2YhBlbM1BfmnqKDzPKrYEckbpYmhs7QXc0UJAOII6+1XaPnqqopBNICAgIiaQEBARUICAgICCaQdfk2PlSeqM+IQl6fMoiQ5BYSDt9airh47UFw5BdrxwvXqTa6lcOHaiLh/egu1/egyByIs99j0IPlOIZT3t+i9zfUaWSsaAgikEogEEoCAgIogICCEEoAQdnk0Oe8/yDxQl6NREEooCgyNKg4u2OUIjzRwh0kjRb3NY57Iruroau5rtOw9y0ZL3mJ7qNy7cHD0i0TnnUeMfFxI3YuJwxOSUZnNBfbJN4XHmhzWuJo6dHVwXNHCcTW3PHj5vSnjeCyV7uekeXR63Y22Gzgtc0xTssSQu8ppGhrr1XXXJu3Jb3oeVm4ea17yvWs+E/q6oW1yrBBmagseCI+ZbSFTTfWyfiKyVrICAgIggIJQKQQiiAgICAgBB2+TI50nc33oS9CQoipRVXOABJIAAskmgApM6jaxEzOoea2xt8uuOEkM4Ok4Of5vUO1ebxHFTPs0e/wXZsV1fL4+n6uRsybJO0kytDzHEN26mOBdzt4A9pIAs8HADMaK3dn5KxuvjLV2xiyWiLRrlj8XpHbJaIpYWsD5MwEb/itSNa5rSS15OV+pJ4gcR1BexGSZtEy+cmnSYh5rDSkHPGN0M2ZmVxJb1kHos2a14r53jr17+Zp014/N9f2djt+zVrl6xP9ns9hbeEtRykNl4B2gbJ+TuxdPD8XF/Zt4vO43s6cft4+sf2egau15LK1BfoRHzXawrETfWv/EVkrTQEBVEqAqJpQEEoKkIpSAgUgIFIJpB3OTI1k+x70Jd8qMVSjJ5zlXi4mmKKSWSPPbg1kJkEmoAuj19HaluCvxFfZnUQ38Px+PhbbtXcz4OE/wCLNNOmmaaLqdgJwaHE8eC0/YuTytDv/wCQ0jxpP9f0QyfCaObjHtLHBwe3CTgsd0a+tZ07H4jHbdZjbTl7c4fNTlvSdfX9Gx8djczc/tBzmkGgcBMHNa7jkEeXiL4g8T1ldccLxOp5tS863E8JuJrExr6/4GnCCx8adzRqPiOI5o7RWi86exc09ZtH9P1ev/yHFHhSWV4wzavESaxtlHzGfWM8Hd2nFSOxMn8Uf79Sf/ocfhyT/v0e25OYlsuGje2V0zecBI5hY51OI1B10qvQunub4fYvO5h5mTPTNab0jUS6wRgydCI+b7aHzmb61yyGlSAgUqCAgKCUBARRAQEEIJQEHe5Mj/c72+9Ed0qSKIPObVw+faOENFwhw80+UDVxaaaB25iPUu3FbWC0esxDmyRvLVznMnfDj3tZinSODcI2KZwkliDqfNWXQNpzeHUFujkrakbjXjv19GuZmYtOpbOy8HCzAOgl0+Tgx2IHS4PkzMj7yIw30rHLkvObmj4xC0rWMep+cujiM3xjGThkznRYeDBMGGZmma5/PeWXoKD2a9C1192td+MzPVlPvWtHl06MexJi2ESGSd2ImfNjmsc5u/xMMPMZE53AaZTQ7VcsbtqI6RqPhuUxz035z1aey5cQ7CTP+VwpO8x0OIjLTDK2qbC4dWtBvs69uSKRkjz8pj/LXSbTSfLz/wDHf5CMLcBCCCDmmsEUR8q9cvGa72dfBv4Xfdx9XowuV0snQiPnW3B85m+sPgFkNCkBApUEBQECkE0gmkVFIFIBCBSBSomkHf5MjSTzh4IjtlQcvau2YcMWiZ1Z7LfJ6KviR1hYWtMeUz8obcWHvN+1EfOdODtHaOzcS5rpXOLmtLWlshZQJv8Adcs6cZfHGorP4Mr9m95O+aP5muyPZOtSTC+NTy69+uqzntK3nH5UjsifKY/mXGF2Sf8AmzUaB+VkINcL06FftWfT8qfY1v8AbMzIdmCyMTihmNuqaUZj1nTVSe1PWPyp9j3jz/N/6DC7IFfLT2BQ+UksDqGmg1PrT7Vn0/Kv2Nf/AGy3xfZAbl3k2UGw3fSZQeuuFqfatt+H5SOxresfzOxs7lDgMPG2KORwY3MRmOZ2ri42SddSVz34vnnmms/g307OvSNRMfzQ9BsvaMeIZvIjmYHFl6cRR6O8LKl+aN6182jLjnHOpmJ+TfHBZtT55t3/AImbz/cFYGgQqFIAQKQQQoJpBNIFIJpFKVCkCkEUiFIFIPQcmRzZPOHgg7RCg8F8JHlYbzZfFi9Ts7wt9HDxfjVy9kbNiGHbPLC/EyTTmDDwNkMYdQJc4uGvQfV6t2XLbn5KzrUbmWulK65pjbem5PwuOJ3cUjHAYWOGOUubu55XFp16W1lOt9K1RxFo5dzv1+TOcUddf7LjxbAmdvsrWPMEzcO4NdZdI52UBumuvToumc+ONb8+rT3d+vwWx+wJYWB53Ujd6YXGF4kySgWWOoaHQpTPS861rz6lqWrG2XYOy45HSyYgFmFw8e8mPkuJOjGA9ZPh2rHNk5Y1TxnwMdeafa8Idabk/DHi8YwsJw8GCfiYxmdZOVuXXidc3qWnv7TjrPnM6ZzijnmPLW3O5S4GODEmGJtCOOIP5znXIWhzjr3jRb+Hta9OazVmrFbah7r4Oh8zP18ng1ebx33v0dvCe59XrW8Fxup8926PnM3n+4KwNClQpApApApQTSBSBSC+VFMqoZUEZUQyoGVAyoO/ybHNf5w8EHZcFB4H4SBzsN3S/wCC9Ts7wt9HBxnjX6udsnGEYZkcuFfPCx8s0MkcxiezL/uajX9729K25aRN5mLanwmJYUv7MRMNv/UbyTN8WcGvxbMQSX8zIyHIGA1x5pcD2LX+zRrl5vLTLv58debKzlA2DI+PCSMZJiziyXyZt8HM11rQ89pA6q60/Z+edTbeo0d7FY6V89tbanKV7xGIDO0xyOl3krmOfmogANaMoADjrx4LZi4esbm2mF80z7u1mcqJmxNZEwGV7zJiJZWNkM8jqDaFUKAAHcE/Zazbdp6eWjvpiNRHzb+N5QOFulwr2ySQwQSOzgNcIpC+ShWl2RXQtVeHjwi3rLO2bzmHD2ttATyzSOhySSPzAl7rYL0BHTzaC6sWOaRERPRz5L80zOnvvg9HzMds0h8F5nHfeu7hPu3rGrjdL5/twfOZvP8AcFYGjSqmVAyoGVAyqBlQTSBSDLlVVGVEMiBkQMiBkQMiDu8nm01/nDwQdZwUHg/hIbrhv63+C9Ps7/t9HBxfjH1eUw21Jo2hrJMrWkEDKw0bJ6R1krvthpadzDni1o6QuNrz1lz0MrW0GMFAZqAoaeUVO4pva88yuzbkzNS6wAwDMzMyMBhjFDg3RxC0ZZwUtFbTqZbsePNes2rG4hl/1LLQAe3RuXgXvc4EEu6y7ML6tTYWFp4eNzNv6kY88zqK/wBCblBM8N52glZK3JHdPFZb018kGjak5OGx6nfjsjBnvvVfBA5RS1zZGtFaAQspvNA0sac0BXm4bXvR+JOPP/DP4MEuLdM9z3uLnkjMSK4AAewBdOK1Jr7E9GjLS9Z9uNS+o/B+PmLPrJfxLyeO++n6O7hPu/xepauR0PCbYb84m88+CsK0sioZEDdoJ3aBu0DdoJ3aBkQZMqCMqCcqBlQMqBlQKQdnYI0f5w8EHVKg8N8JLebhz/NL4NXpdneNnDxfk8V8Tkqww8LqxnP2ePsXo2yVhyxEtUhwunE60A6M37KrX9dC86mfionVqb29LJh4WYma38FiXVo5wsXWTg4UQDp1+0Lnz0y5cm5p08p+Dow3xYsWq5PjMfFOV2tPJFEU5mmp1qu4n0+vVbhrVvMd3uPq2V4mtqRPe6n6LsBJNuLcxBLmxmy4HS74jgVb4LzSNY/CfjPRjjz1jJPNl8esz0jqgRkgAv6gSGPvTUHj0ElY9zfWu5+rLvqb+/6fRsYcHW+k3wo8BenevT4DHamPVo08ztHLW+XcW30fWuQLfmMXa6U/+xw9y4eMn97P0/sz4X7qPq9OAuV0vD7TFzy/WO8VYVq5VQyoGVAyoJyoJyoGVAyoJyoFIIpApApBBagnKg7Gwho/vHgg6pCg8ly4iBdhLqt5Lx4WGWPaF3cHOuZxcV5PN4bDAtEjiRlbMZG5zUd5XR2KPFuc63dWuq1+vLHwaK16bcvbETc4cw817bF+UR0E9tV6iujDaddWu/i2ztdhyn4szM1uRri+8oDSBQy0KJv0DvWHc2/iXvI9FYNoRsldI3DsyuZk3TnWxuo1aSOPNHptWcVprrmSLxE70ifGRubTcPGw687MS4agg2K4a9962rXHMeNkm0eUNiTa7XOzuw0ZfZ5xNkc4EUa6AK9J4LCMExGuZlOSJ66aOJlD3lwYIwapraoezX9cVupGq63trtO31fkOysBh+559cjivE4v76Xp8N93D0K5nQ8Njxcsn1j/ErKBgyqgGoJyoAagmkCkE0glBGVAyoGVBGVAyoGVBOVB1diDy+8IOsQoPN8tNnySwNdEC6SGTe5QLLm0QQB0nhp06rr4TJFL6t4S5eJpM1iY8nhnYtmpc2VriAHsDnZH0Kp1u8R32vSinpMODmauKmZIA6nCTh5QyZbPDpvUeklbKVmvTyS1qy6OHxsAa7MNXtYCNwzmlsIYcpBFEkE328OK02xZN9P7su8pplZtCDeRvLaDGuYWiJpsU2jx1sBw+0p3WTlmF7ym4lsYXauHa55cC9uY5fkWWRkia1x10cMjuHGysLYckxH6kZqRvbFBtHDNEYdEXujY1odkYKIc435XmnvtZTiybnUpGWnTo0NwZpGsha55yxxtAbTnENDbIsgetb4tFK7tLXM806rD7DsPAmDDQwkgujja1xHAu/er02vBy357zb1evipyUirfI0WtteHxAt7z1vcfas4GPIgZCgZCgnKUE5UE5UE5UDKggIJpAoIFBAyoGVBOUIOhsji4dgQdZQVLURifADxAPoV3KcsKHBsP7jfuhXmt6seWvor+zIv4Uf9tv5K95b1OSvos3ZcP8KP8Att/JO8t6pyV9GaPZsX8KP7jfyUnJb1Xkr6NqPBMH7jfuhY81vU5K+jZjgA4ADuCk9WUViGWlFUmNNJ6gSivFkLMRlQKQKQCFAQEBAQa28VAPQTvEE7xBO8QTvEFg9Bs4GYB46jog7zSoItELQ0kIiwKC4UGVpQZWlFZGlRVrQc/bOIyRO63c0elWB5e1QtBBKBaAgIFoLUgikFjhgqKnCBBBwnagocGetBU4NyCpwr+pBUwPHQUFDbesegoOjBt+MAB7g1w0N6AqDK7bcfQ4HuKggbaYqLDbARF27XCaGRu12oMrdrs61FZWbXj+kEGxHtSM/vD1qDI7akYGr2j0hB5/am0hM8ZSCxug14npKsDTBKyFgw9RUFhE7qQXEBQW3BQSIEFxCguIkE7pERSqlIJDUEiNAyIJyIGRBYMQWMQPFoPeAUGF2AiPGKM/02/kgodmQ/wmegUgqdlw/wAP1OcPeiH7Kh+gfvv/ADRU/suL6Lv7j/zRFhsuL6J++781FT+y4vof+TvzVEjZcP8ADb6bKDI3ARDhFH9wKCxgaODWjuaEFN0qG6QTu1BO7QSI0Ft2qJ3aCQxQTkQf/9k="/>
          <p:cNvSpPr>
            <a:spLocks noChangeAspect="1" noChangeArrowheads="1"/>
          </p:cNvSpPr>
          <p:nvPr/>
        </p:nvSpPr>
        <p:spPr bwMode="auto">
          <a:xfrm>
            <a:off x="1082675" y="731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mtClean="0">
              <a:solidFill>
                <a:prstClr val="black"/>
              </a:solidFill>
              <a:ea typeface="MS PGothic" pitchFamily="34" charset="-128"/>
            </a:endParaRPr>
          </a:p>
        </p:txBody>
      </p:sp>
      <p:pic>
        <p:nvPicPr>
          <p:cNvPr id="7170" name="Picture 2" descr="C:\Laptop\PowerPoint Presentations\America's Abundance\Current Version Posted to Web\Agriculture's Abundance_Final  Copy October 11working on-\Slid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4718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Laptop\PowerPoint Presentations\America's Abundance\Current Version Posted to Web\Agriculture's Abundance_Final  Copy October 11working on-\Slid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32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Laptop\PowerPoint Presentations\America's Abundance\Current Version Posted to Web\Agriculture's Abundance_Final  Copy October 11working on-\Slid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45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16794</TotalTime>
  <Words>4588</Words>
  <Application>Microsoft Macintosh PowerPoint</Application>
  <PresentationFormat>On-screen Show (4:3)</PresentationFormat>
  <Paragraphs>271</Paragraphs>
  <Slides>25</Slides>
  <Notes>25</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Calibri</vt:lpstr>
      <vt:lpstr>MS PGothic</vt:lpstr>
      <vt:lpstr>Arial Black</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Tracie Jones</dc:creator>
  <cp:lastModifiedBy>Lee Sindet</cp:lastModifiedBy>
  <cp:revision>442</cp:revision>
  <cp:lastPrinted>2013-10-10T15:07:49Z</cp:lastPrinted>
  <dcterms:created xsi:type="dcterms:W3CDTF">2001-08-22T15:06:42Z</dcterms:created>
  <dcterms:modified xsi:type="dcterms:W3CDTF">2015-05-29T11:32:55Z</dcterms:modified>
</cp:coreProperties>
</file>