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1"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67D6ED-853A-4B7D-94A6-5A2FC5411B54}" type="datetimeFigureOut">
              <a:rPr lang="en-US" smtClean="0"/>
              <a:t>2/28/2018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8F439E-73E0-4BF3-82AA-AAF10744BFF7}" type="slidenum">
              <a:rPr lang="en-US" smtClean="0"/>
              <a:t>‹#›</a:t>
            </a:fld>
            <a:endParaRPr lang="en-US"/>
          </a:p>
        </p:txBody>
      </p:sp>
    </p:spTree>
    <p:extLst>
      <p:ext uri="{BB962C8B-B14F-4D97-AF65-F5344CB8AC3E}">
        <p14:creationId xmlns:p14="http://schemas.microsoft.com/office/powerpoint/2010/main" val="181355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uzzaboutbees.net/royal-jelly.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class!  Thank you for having me today. </a:t>
            </a:r>
            <a:r>
              <a:rPr lang="en-US" baseline="0" dirty="0" smtClean="0"/>
              <a:t> My name is __________ and I work at ___________ doing _______________.  I’m excited to talk to you today about The Buzz about Bees!”</a:t>
            </a:r>
          </a:p>
          <a:p>
            <a:endParaRPr lang="en-US" baseline="0" dirty="0" smtClean="0"/>
          </a:p>
          <a:p>
            <a:r>
              <a:rPr lang="en-US" baseline="0" dirty="0" smtClean="0"/>
              <a:t>What do you guys know about bees?</a:t>
            </a:r>
            <a:endParaRPr lang="en-US" dirty="0"/>
          </a:p>
        </p:txBody>
      </p:sp>
      <p:sp>
        <p:nvSpPr>
          <p:cNvPr id="4" name="Slide Number Placeholder 3"/>
          <p:cNvSpPr>
            <a:spLocks noGrp="1"/>
          </p:cNvSpPr>
          <p:nvPr>
            <p:ph type="sldNum" sz="quarter" idx="10"/>
          </p:nvPr>
        </p:nvSpPr>
        <p:spPr/>
        <p:txBody>
          <a:bodyPr/>
          <a:lstStyle/>
          <a:p>
            <a:fld id="{E78F439E-73E0-4BF3-82AA-AAF10744BFF7}" type="slidenum">
              <a:rPr lang="en-US" smtClean="0"/>
              <a:t>1</a:t>
            </a:fld>
            <a:endParaRPr lang="en-US"/>
          </a:p>
        </p:txBody>
      </p:sp>
    </p:spTree>
    <p:extLst>
      <p:ext uri="{BB962C8B-B14F-4D97-AF65-F5344CB8AC3E}">
        <p14:creationId xmlns:p14="http://schemas.microsoft.com/office/powerpoint/2010/main" val="266950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your favorite fruit or vegetable?  Thank a bee for helping grow that for you!</a:t>
            </a:r>
          </a:p>
          <a:p>
            <a:endParaRPr lang="en-US" dirty="0"/>
          </a:p>
        </p:txBody>
      </p:sp>
      <p:sp>
        <p:nvSpPr>
          <p:cNvPr id="4" name="Slide Number Placeholder 3"/>
          <p:cNvSpPr>
            <a:spLocks noGrp="1"/>
          </p:cNvSpPr>
          <p:nvPr>
            <p:ph type="sldNum" sz="quarter" idx="10"/>
          </p:nvPr>
        </p:nvSpPr>
        <p:spPr/>
        <p:txBody>
          <a:bodyPr/>
          <a:lstStyle/>
          <a:p>
            <a:fld id="{E78F439E-73E0-4BF3-82AA-AAF10744BFF7}" type="slidenum">
              <a:rPr lang="en-US" smtClean="0"/>
              <a:t>2</a:t>
            </a:fld>
            <a:endParaRPr lang="en-US"/>
          </a:p>
        </p:txBody>
      </p:sp>
    </p:spTree>
    <p:extLst>
      <p:ext uri="{BB962C8B-B14F-4D97-AF65-F5344CB8AC3E}">
        <p14:creationId xmlns:p14="http://schemas.microsoft.com/office/powerpoint/2010/main" val="3199008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p>
          <a:p>
            <a:endParaRPr lang="en-US" dirty="0"/>
          </a:p>
          <a:p>
            <a:r>
              <a:rPr lang="en-US" dirty="0"/>
              <a:t>Like other insects a bee starts it's life as an egg.  The queen bee lays an egg the size of half a grain of rice into a comb cell.  After a few days it hatches into a larvae.    </a:t>
            </a:r>
            <a:r>
              <a:rPr lang="en-US" dirty="0" smtClean="0"/>
              <a:t/>
            </a:r>
            <a:br>
              <a:rPr lang="en-US" dirty="0" smtClean="0"/>
            </a:br>
            <a:r>
              <a:rPr lang="en-US" dirty="0" smtClean="0"/>
              <a:t/>
            </a:r>
            <a:br>
              <a:rPr lang="en-US" dirty="0" smtClean="0"/>
            </a:br>
            <a:r>
              <a:rPr lang="en-US" dirty="0"/>
              <a:t>The larvae now looks like a grain of rice with a mouth. Worker bees will visit up to 1,300 times a day to fed the larvae bee bread, a mix of nectar, bee pollen and a small amount of royal jelly.  If the larvae is to be a queen it is fed solely on royal jelly.  Within about 5-6 days the cell will be capped by a worker bee and the larvae will spin into a silk cocoon to then pupate.</a:t>
            </a:r>
            <a:r>
              <a:rPr lang="en-US" dirty="0" smtClean="0"/>
              <a:t/>
            </a:r>
            <a:br>
              <a:rPr lang="en-US" dirty="0" smtClean="0"/>
            </a:br>
            <a:r>
              <a:rPr lang="en-US" dirty="0" smtClean="0"/>
              <a:t/>
            </a:r>
            <a:br>
              <a:rPr lang="en-US" dirty="0" smtClean="0"/>
            </a:br>
            <a:r>
              <a:rPr lang="en-US" dirty="0"/>
              <a:t>The pupae doesn't eat or move but takes the shape of a bee.  About ten days later the adult bee emerges .</a:t>
            </a:r>
          </a:p>
          <a:p>
            <a:endParaRPr lang="en-US" dirty="0"/>
          </a:p>
          <a:p>
            <a:r>
              <a:rPr lang="en-US" dirty="0"/>
              <a:t>Quick 8 second video time lapse of egg becoming  a bee: https://video.nationalgeographic.com/video/magazine/150415-ngm-bees - CLICK ON LIFE CYCLE OF HONEYBEES IMAGE TO PLAY VIDEO</a:t>
            </a:r>
          </a:p>
          <a:p>
            <a:endParaRPr lang="en-US" dirty="0"/>
          </a:p>
          <a:p>
            <a:r>
              <a:rPr lang="en-US" dirty="0" smtClean="0"/>
              <a:t>https://www.sweetreehoney.co.nz/More+Info/The+Buzz+Blog/x_post/The-life-cycle-of-bees-00162.html</a:t>
            </a:r>
            <a:endParaRPr lang="en-US" dirty="0"/>
          </a:p>
        </p:txBody>
      </p:sp>
      <p:sp>
        <p:nvSpPr>
          <p:cNvPr id="4" name="Slide Number Placeholder 3"/>
          <p:cNvSpPr>
            <a:spLocks noGrp="1"/>
          </p:cNvSpPr>
          <p:nvPr>
            <p:ph type="sldNum" sz="quarter" idx="10"/>
          </p:nvPr>
        </p:nvSpPr>
        <p:spPr/>
        <p:txBody>
          <a:bodyPr/>
          <a:lstStyle/>
          <a:p>
            <a:fld id="{E78F439E-73E0-4BF3-82AA-AAF10744BFF7}" type="slidenum">
              <a:rPr lang="en-US" smtClean="0"/>
              <a:t>6</a:t>
            </a:fld>
            <a:endParaRPr lang="en-US"/>
          </a:p>
        </p:txBody>
      </p:sp>
    </p:spTree>
    <p:extLst>
      <p:ext uri="{BB962C8B-B14F-4D97-AF65-F5344CB8AC3E}">
        <p14:creationId xmlns:p14="http://schemas.microsoft.com/office/powerpoint/2010/main" val="111522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different</a:t>
            </a:r>
            <a:r>
              <a:rPr lang="en-US" baseline="0" dirty="0" smtClean="0"/>
              <a:t> kinds of Honeybees – Drone, Queen and Worker bees</a:t>
            </a:r>
            <a:endParaRPr lang="en-US" dirty="0"/>
          </a:p>
        </p:txBody>
      </p:sp>
      <p:sp>
        <p:nvSpPr>
          <p:cNvPr id="4" name="Slide Number Placeholder 3"/>
          <p:cNvSpPr>
            <a:spLocks noGrp="1"/>
          </p:cNvSpPr>
          <p:nvPr>
            <p:ph type="sldNum" sz="quarter" idx="10"/>
          </p:nvPr>
        </p:nvSpPr>
        <p:spPr/>
        <p:txBody>
          <a:bodyPr/>
          <a:lstStyle/>
          <a:p>
            <a:fld id="{E78F439E-73E0-4BF3-82AA-AAF10744BFF7}" type="slidenum">
              <a:rPr lang="en-US" smtClean="0"/>
              <a:t>7</a:t>
            </a:fld>
            <a:endParaRPr lang="en-US"/>
          </a:p>
        </p:txBody>
      </p:sp>
    </p:spTree>
    <p:extLst>
      <p:ext uri="{BB962C8B-B14F-4D97-AF65-F5344CB8AC3E}">
        <p14:creationId xmlns:p14="http://schemas.microsoft.com/office/powerpoint/2010/main" val="46283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How Do Honey Bees Become Queens?</a:t>
            </a:r>
            <a:endParaRPr lang="en-US" dirty="0"/>
          </a:p>
          <a:p>
            <a:r>
              <a:rPr lang="en-US" dirty="0"/>
              <a:t>Despite the difference between herself and the female workers, what may surprise many is that she is produced from eggs that are in every way identical to those eggs producing workers. The difference, however, is that larvae of potential queens are fed only a special substance called ‘</a:t>
            </a:r>
            <a:r>
              <a:rPr lang="en-US" dirty="0">
                <a:hlinkClick r:id="rId3"/>
              </a:rPr>
              <a:t>royal jelly</a:t>
            </a:r>
            <a:r>
              <a:rPr lang="en-US" dirty="0"/>
              <a:t>’.</a:t>
            </a:r>
          </a:p>
          <a:p>
            <a:endParaRPr lang="en-US" dirty="0"/>
          </a:p>
          <a:p>
            <a:pPr defTabSz="931774">
              <a:defRPr/>
            </a:pPr>
            <a:r>
              <a:rPr lang="en-US" dirty="0"/>
              <a:t>For the human eye, despite being larger than the workers, honey bee queens are difficult to spot among thousands and thousands of worker bees.  For this reason, beekeepers mark queens with a dot of special paint on the thorax, as can be seen in the photograph above.</a:t>
            </a:r>
          </a:p>
          <a:p>
            <a:pPr defTabSz="931774">
              <a:defRPr/>
            </a:pPr>
            <a:endParaRPr lang="en-US" dirty="0"/>
          </a:p>
          <a:p>
            <a:pPr defTabSz="931774">
              <a:defRPr/>
            </a:pPr>
            <a:r>
              <a:rPr lang="en-US" dirty="0"/>
              <a:t>https://www.buzzaboutbees.net/honey-bee-queen.html</a:t>
            </a:r>
          </a:p>
          <a:p>
            <a:pPr defTabSz="931774">
              <a:defRPr/>
            </a:pPr>
            <a:endParaRPr lang="en-US" dirty="0"/>
          </a:p>
          <a:p>
            <a:pPr defTabSz="931774">
              <a:defRPr/>
            </a:pPr>
            <a:r>
              <a:rPr lang="en-US" dirty="0"/>
              <a:t>3 minute video of the birth of Maya the bee and meeting the queen bee: https://www.youtube.com/watch?v=GrCb9lT2DEw  CLICK ON THE QUEEN BEE IMAGE ON THE SLIDE TO VIEW VIDEO</a:t>
            </a:r>
          </a:p>
          <a:p>
            <a:pPr defTabSz="931774">
              <a:defRPr/>
            </a:pP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E78F439E-73E0-4BF3-82AA-AAF10744BFF7}" type="slidenum">
              <a:rPr lang="en-US" smtClean="0"/>
              <a:t>8</a:t>
            </a:fld>
            <a:endParaRPr lang="en-US"/>
          </a:p>
        </p:txBody>
      </p:sp>
    </p:spTree>
    <p:extLst>
      <p:ext uri="{BB962C8B-B14F-4D97-AF65-F5344CB8AC3E}">
        <p14:creationId xmlns:p14="http://schemas.microsoft.com/office/powerpoint/2010/main" val="290315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the summer, or when the going gets tough, they’re the first to be kicked out of the colony, so as not to drain resources.</a:t>
            </a:r>
          </a:p>
          <a:p>
            <a:r>
              <a:rPr lang="en-US" dirty="0" smtClean="0"/>
              <a:t>Drones are fatherless.....yet they have a grandfather!</a:t>
            </a:r>
          </a:p>
          <a:p>
            <a:endParaRPr lang="en-US" dirty="0" smtClean="0"/>
          </a:p>
          <a:p>
            <a:pPr defTabSz="931774">
              <a:defRPr/>
            </a:pPr>
            <a:r>
              <a:rPr lang="en-US" dirty="0" smtClean="0"/>
              <a:t>https://www.buzzaboutbees.net/dronebee.html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8F439E-73E0-4BF3-82AA-AAF10744BFF7}" type="slidenum">
              <a:rPr lang="en-US" smtClean="0"/>
              <a:t>9</a:t>
            </a:fld>
            <a:endParaRPr lang="en-US"/>
          </a:p>
        </p:txBody>
      </p:sp>
    </p:spTree>
    <p:extLst>
      <p:ext uri="{BB962C8B-B14F-4D97-AF65-F5344CB8AC3E}">
        <p14:creationId xmlns:p14="http://schemas.microsoft.com/office/powerpoint/2010/main" val="283149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video on mute – Bayer Bee Center in North Carolina: https://www.facebook.com/MACroplifeA/videos/1642317062509622/</a:t>
            </a:r>
          </a:p>
        </p:txBody>
      </p:sp>
      <p:sp>
        <p:nvSpPr>
          <p:cNvPr id="4" name="Slide Number Placeholder 3"/>
          <p:cNvSpPr>
            <a:spLocks noGrp="1"/>
          </p:cNvSpPr>
          <p:nvPr>
            <p:ph type="sldNum" sz="quarter" idx="10"/>
          </p:nvPr>
        </p:nvSpPr>
        <p:spPr/>
        <p:txBody>
          <a:bodyPr/>
          <a:lstStyle/>
          <a:p>
            <a:fld id="{E78F439E-73E0-4BF3-82AA-AAF10744BFF7}" type="slidenum">
              <a:rPr lang="en-US" smtClean="0"/>
              <a:t>12</a:t>
            </a:fld>
            <a:endParaRPr lang="en-US"/>
          </a:p>
        </p:txBody>
      </p:sp>
    </p:spTree>
    <p:extLst>
      <p:ext uri="{BB962C8B-B14F-4D97-AF65-F5344CB8AC3E}">
        <p14:creationId xmlns:p14="http://schemas.microsoft.com/office/powerpoint/2010/main" val="88964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Maya the bee – dance of the bees cartoon: https://www.youtube.com/watch?v=YWQm8ryFMCM – CLICK ON THE IMAGE FOR THE VIDEO</a:t>
            </a:r>
          </a:p>
          <a:p>
            <a:endParaRPr lang="en-US" dirty="0" smtClean="0"/>
          </a:p>
          <a:p>
            <a:r>
              <a:rPr lang="en-US" dirty="0" smtClean="0"/>
              <a:t>See if you can have students try to do the dance. </a:t>
            </a:r>
          </a:p>
          <a:p>
            <a:endParaRPr lang="en-US" dirty="0"/>
          </a:p>
        </p:txBody>
      </p:sp>
      <p:sp>
        <p:nvSpPr>
          <p:cNvPr id="4" name="Slide Number Placeholder 3"/>
          <p:cNvSpPr>
            <a:spLocks noGrp="1"/>
          </p:cNvSpPr>
          <p:nvPr>
            <p:ph type="sldNum" sz="quarter" idx="10"/>
          </p:nvPr>
        </p:nvSpPr>
        <p:spPr/>
        <p:txBody>
          <a:bodyPr/>
          <a:lstStyle/>
          <a:p>
            <a:fld id="{E78F439E-73E0-4BF3-82AA-AAF10744BFF7}" type="slidenum">
              <a:rPr lang="en-US" smtClean="0"/>
              <a:t>13</a:t>
            </a:fld>
            <a:endParaRPr lang="en-US"/>
          </a:p>
        </p:txBody>
      </p:sp>
    </p:spTree>
    <p:extLst>
      <p:ext uri="{BB962C8B-B14F-4D97-AF65-F5344CB8AC3E}">
        <p14:creationId xmlns:p14="http://schemas.microsoft.com/office/powerpoint/2010/main" val="295251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55923-71DE-4729-BEBB-C674FC61D992}"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328E4-3D12-4A13-AFE6-D35371DF4E44}" type="slidenum">
              <a:rPr lang="en-US" smtClean="0"/>
              <a:t>‹#›</a:t>
            </a:fld>
            <a:endParaRPr lang="en-US"/>
          </a:p>
        </p:txBody>
      </p:sp>
    </p:spTree>
    <p:extLst>
      <p:ext uri="{BB962C8B-B14F-4D97-AF65-F5344CB8AC3E}">
        <p14:creationId xmlns:p14="http://schemas.microsoft.com/office/powerpoint/2010/main" val="99124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5923-71DE-4729-BEBB-C674FC61D992}"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328E4-3D12-4A13-AFE6-D35371DF4E44}" type="slidenum">
              <a:rPr lang="en-US" smtClean="0"/>
              <a:t>‹#›</a:t>
            </a:fld>
            <a:endParaRPr lang="en-US"/>
          </a:p>
        </p:txBody>
      </p:sp>
    </p:spTree>
    <p:extLst>
      <p:ext uri="{BB962C8B-B14F-4D97-AF65-F5344CB8AC3E}">
        <p14:creationId xmlns:p14="http://schemas.microsoft.com/office/powerpoint/2010/main" val="414921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5923-71DE-4729-BEBB-C674FC61D992}"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328E4-3D12-4A13-AFE6-D35371DF4E44}" type="slidenum">
              <a:rPr lang="en-US" smtClean="0"/>
              <a:t>‹#›</a:t>
            </a:fld>
            <a:endParaRPr lang="en-US"/>
          </a:p>
        </p:txBody>
      </p:sp>
    </p:spTree>
    <p:extLst>
      <p:ext uri="{BB962C8B-B14F-4D97-AF65-F5344CB8AC3E}">
        <p14:creationId xmlns:p14="http://schemas.microsoft.com/office/powerpoint/2010/main" val="167725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5923-71DE-4729-BEBB-C674FC61D992}"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328E4-3D12-4A13-AFE6-D35371DF4E44}" type="slidenum">
              <a:rPr lang="en-US" smtClean="0"/>
              <a:t>‹#›</a:t>
            </a:fld>
            <a:endParaRPr lang="en-US"/>
          </a:p>
        </p:txBody>
      </p:sp>
    </p:spTree>
    <p:extLst>
      <p:ext uri="{BB962C8B-B14F-4D97-AF65-F5344CB8AC3E}">
        <p14:creationId xmlns:p14="http://schemas.microsoft.com/office/powerpoint/2010/main" val="316570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55923-71DE-4729-BEBB-C674FC61D992}"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328E4-3D12-4A13-AFE6-D35371DF4E44}" type="slidenum">
              <a:rPr lang="en-US" smtClean="0"/>
              <a:t>‹#›</a:t>
            </a:fld>
            <a:endParaRPr lang="en-US"/>
          </a:p>
        </p:txBody>
      </p:sp>
    </p:spTree>
    <p:extLst>
      <p:ext uri="{BB962C8B-B14F-4D97-AF65-F5344CB8AC3E}">
        <p14:creationId xmlns:p14="http://schemas.microsoft.com/office/powerpoint/2010/main" val="228368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55923-71DE-4729-BEBB-C674FC61D992}"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328E4-3D12-4A13-AFE6-D35371DF4E44}" type="slidenum">
              <a:rPr lang="en-US" smtClean="0"/>
              <a:t>‹#›</a:t>
            </a:fld>
            <a:endParaRPr lang="en-US"/>
          </a:p>
        </p:txBody>
      </p:sp>
    </p:spTree>
    <p:extLst>
      <p:ext uri="{BB962C8B-B14F-4D97-AF65-F5344CB8AC3E}">
        <p14:creationId xmlns:p14="http://schemas.microsoft.com/office/powerpoint/2010/main" val="402774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55923-71DE-4729-BEBB-C674FC61D992}"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328E4-3D12-4A13-AFE6-D35371DF4E44}" type="slidenum">
              <a:rPr lang="en-US" smtClean="0"/>
              <a:t>‹#›</a:t>
            </a:fld>
            <a:endParaRPr lang="en-US"/>
          </a:p>
        </p:txBody>
      </p:sp>
    </p:spTree>
    <p:extLst>
      <p:ext uri="{BB962C8B-B14F-4D97-AF65-F5344CB8AC3E}">
        <p14:creationId xmlns:p14="http://schemas.microsoft.com/office/powerpoint/2010/main" val="312815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55923-71DE-4729-BEBB-C674FC61D992}"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328E4-3D12-4A13-AFE6-D35371DF4E44}" type="slidenum">
              <a:rPr lang="en-US" smtClean="0"/>
              <a:t>‹#›</a:t>
            </a:fld>
            <a:endParaRPr lang="en-US"/>
          </a:p>
        </p:txBody>
      </p:sp>
    </p:spTree>
    <p:extLst>
      <p:ext uri="{BB962C8B-B14F-4D97-AF65-F5344CB8AC3E}">
        <p14:creationId xmlns:p14="http://schemas.microsoft.com/office/powerpoint/2010/main" val="112045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5923-71DE-4729-BEBB-C674FC61D992}"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328E4-3D12-4A13-AFE6-D35371DF4E44}" type="slidenum">
              <a:rPr lang="en-US" smtClean="0"/>
              <a:t>‹#›</a:t>
            </a:fld>
            <a:endParaRPr lang="en-US"/>
          </a:p>
        </p:txBody>
      </p:sp>
    </p:spTree>
    <p:extLst>
      <p:ext uri="{BB962C8B-B14F-4D97-AF65-F5344CB8AC3E}">
        <p14:creationId xmlns:p14="http://schemas.microsoft.com/office/powerpoint/2010/main" val="260003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55923-71DE-4729-BEBB-C674FC61D992}"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328E4-3D12-4A13-AFE6-D35371DF4E44}" type="slidenum">
              <a:rPr lang="en-US" smtClean="0"/>
              <a:t>‹#›</a:t>
            </a:fld>
            <a:endParaRPr lang="en-US"/>
          </a:p>
        </p:txBody>
      </p:sp>
    </p:spTree>
    <p:extLst>
      <p:ext uri="{BB962C8B-B14F-4D97-AF65-F5344CB8AC3E}">
        <p14:creationId xmlns:p14="http://schemas.microsoft.com/office/powerpoint/2010/main" val="241979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55923-71DE-4729-BEBB-C674FC61D992}"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328E4-3D12-4A13-AFE6-D35371DF4E44}" type="slidenum">
              <a:rPr lang="en-US" smtClean="0"/>
              <a:t>‹#›</a:t>
            </a:fld>
            <a:endParaRPr lang="en-US"/>
          </a:p>
        </p:txBody>
      </p:sp>
    </p:spTree>
    <p:extLst>
      <p:ext uri="{BB962C8B-B14F-4D97-AF65-F5344CB8AC3E}">
        <p14:creationId xmlns:p14="http://schemas.microsoft.com/office/powerpoint/2010/main" val="70063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5923-71DE-4729-BEBB-C674FC61D992}" type="datetimeFigureOut">
              <a:rPr lang="en-US" smtClean="0"/>
              <a:t>2/28/2018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328E4-3D12-4A13-AFE6-D35371DF4E44}" type="slidenum">
              <a:rPr lang="en-US" smtClean="0"/>
              <a:t>‹#›</a:t>
            </a:fld>
            <a:endParaRPr lang="en-US"/>
          </a:p>
        </p:txBody>
      </p:sp>
    </p:spTree>
    <p:extLst>
      <p:ext uri="{BB962C8B-B14F-4D97-AF65-F5344CB8AC3E}">
        <p14:creationId xmlns:p14="http://schemas.microsoft.com/office/powerpoint/2010/main" val="970296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facebook.com/MACroplifeA/videos/164231706250962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www.youtube.com/watch?v=YWQm8ryFMC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hyperlink" Target="https://video.nationalgeographic.com/video/magazine/150415-ngm-be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hyperlink" Target="https://www.youtube.com/watch?v=GrCb9lT2DE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The Buzz about Bees</a:t>
            </a:r>
            <a:endParaRPr lang="en-US" sz="6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874978"/>
            <a:ext cx="4572000" cy="1764792"/>
          </a:xfrm>
          <a:prstGeom prst="rect">
            <a:avLst/>
          </a:prstGeom>
        </p:spPr>
      </p:pic>
      <p:pic>
        <p:nvPicPr>
          <p:cNvPr id="1026" name="Picture 2" descr="Image result for B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37042"/>
            <a:ext cx="4191000" cy="209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68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5700" y="177201"/>
            <a:ext cx="1409700" cy="882396"/>
          </a:xfrm>
          <a:prstGeom prst="rect">
            <a:avLst/>
          </a:prstGeom>
        </p:spPr>
      </p:pic>
      <p:sp>
        <p:nvSpPr>
          <p:cNvPr id="3" name="TextBox 2"/>
          <p:cNvSpPr txBox="1"/>
          <p:nvPr/>
        </p:nvSpPr>
        <p:spPr>
          <a:xfrm>
            <a:off x="304800" y="228600"/>
            <a:ext cx="8610600" cy="830997"/>
          </a:xfrm>
          <a:prstGeom prst="rect">
            <a:avLst/>
          </a:prstGeom>
          <a:noFill/>
        </p:spPr>
        <p:txBody>
          <a:bodyPr wrap="square" rtlCol="0">
            <a:spAutoFit/>
          </a:bodyPr>
          <a:lstStyle/>
          <a:p>
            <a:pPr algn="ctr"/>
            <a:r>
              <a:rPr lang="en-US" sz="4800" b="1" dirty="0" smtClean="0"/>
              <a:t>The Worker Bee</a:t>
            </a:r>
            <a:endParaRPr lang="en-US" sz="4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24961"/>
            <a:ext cx="8534400" cy="5562600"/>
          </a:xfrm>
          <a:prstGeom prst="rect">
            <a:avLst/>
          </a:prstGeom>
        </p:spPr>
      </p:pic>
    </p:spTree>
    <p:extLst>
      <p:ext uri="{BB962C8B-B14F-4D97-AF65-F5344CB8AC3E}">
        <p14:creationId xmlns:p14="http://schemas.microsoft.com/office/powerpoint/2010/main" val="32398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73" y="6387389"/>
            <a:ext cx="1219200" cy="470611"/>
          </a:xfrm>
          <a:prstGeom prst="rect">
            <a:avLst/>
          </a:prstGeom>
        </p:spPr>
      </p:pic>
      <p:sp>
        <p:nvSpPr>
          <p:cNvPr id="3" name="TextBox 2"/>
          <p:cNvSpPr txBox="1"/>
          <p:nvPr/>
        </p:nvSpPr>
        <p:spPr>
          <a:xfrm>
            <a:off x="270164" y="76200"/>
            <a:ext cx="8839200" cy="5786199"/>
          </a:xfrm>
          <a:prstGeom prst="rect">
            <a:avLst/>
          </a:prstGeom>
          <a:noFill/>
        </p:spPr>
        <p:txBody>
          <a:bodyPr wrap="square" rtlCol="0">
            <a:spAutoFit/>
          </a:bodyPr>
          <a:lstStyle/>
          <a:p>
            <a:pPr algn="ctr"/>
            <a:r>
              <a:rPr lang="en-US" sz="4400" b="1" dirty="0" smtClean="0"/>
              <a:t>Worker Bee</a:t>
            </a:r>
          </a:p>
          <a:p>
            <a:endParaRPr lang="en-US" dirty="0"/>
          </a:p>
          <a:p>
            <a:pPr marL="457200" indent="-457200">
              <a:buFont typeface="Arial" pitchFamily="34" charset="0"/>
              <a:buChar char="•"/>
            </a:pPr>
            <a:r>
              <a:rPr lang="en-US" sz="2800" dirty="0" smtClean="0"/>
              <a:t>Female bees.</a:t>
            </a:r>
          </a:p>
          <a:p>
            <a:pPr marL="457200" indent="-457200">
              <a:buFont typeface="Arial" pitchFamily="34" charset="0"/>
              <a:buChar char="•"/>
            </a:pPr>
            <a:r>
              <a:rPr lang="en-US" sz="2800" dirty="0" smtClean="0"/>
              <a:t>Create the largest population of the hive.</a:t>
            </a:r>
          </a:p>
          <a:p>
            <a:pPr marL="457200" indent="-457200">
              <a:buFont typeface="Arial" pitchFamily="34" charset="0"/>
              <a:buChar char="•"/>
            </a:pPr>
            <a:r>
              <a:rPr lang="en-US" sz="2800" dirty="0" smtClean="0"/>
              <a:t>Responsible for taking care of the young bees, food storage, cleaning, foraging, protection, tending to the queen and regulating the temperature of the hive. </a:t>
            </a:r>
          </a:p>
          <a:p>
            <a:pPr marL="457200" indent="-457200">
              <a:buFont typeface="Arial" pitchFamily="34" charset="0"/>
              <a:buChar char="•"/>
            </a:pPr>
            <a:endParaRPr lang="en-US" sz="2800" dirty="0" smtClean="0"/>
          </a:p>
          <a:p>
            <a:pPr marL="457200" indent="-457200">
              <a:buFont typeface="Arial" pitchFamily="34" charset="0"/>
              <a:buChar char="•"/>
            </a:pPr>
            <a:endParaRPr lang="en-US" sz="2800" dirty="0" smtClean="0"/>
          </a:p>
          <a:p>
            <a:pPr marL="457200" indent="-457200">
              <a:buFont typeface="Arial" pitchFamily="34" charset="0"/>
              <a:buChar char="•"/>
            </a:pPr>
            <a:r>
              <a:rPr lang="en-US" sz="2800" dirty="0" smtClean="0"/>
              <a:t>Makes the wax to build the hive.</a:t>
            </a:r>
          </a:p>
          <a:p>
            <a:pPr marL="457200" indent="-457200">
              <a:buFont typeface="Arial" pitchFamily="34" charset="0"/>
              <a:buChar char="•"/>
            </a:pPr>
            <a:r>
              <a:rPr lang="en-US" sz="2800" dirty="0" smtClean="0"/>
              <a:t>Lives for 5-8 weeks in the summer months.  They can live longer during the winter months when there's less work to be done.  </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207327"/>
            <a:ext cx="1731423" cy="1295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9856" y="5457066"/>
            <a:ext cx="4938343" cy="1165628"/>
          </a:xfrm>
          <a:prstGeom prst="rect">
            <a:avLst/>
          </a:prstGeom>
        </p:spPr>
      </p:pic>
    </p:spTree>
    <p:extLst>
      <p:ext uri="{BB962C8B-B14F-4D97-AF65-F5344CB8AC3E}">
        <p14:creationId xmlns:p14="http://schemas.microsoft.com/office/powerpoint/2010/main" val="418214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70" y="6037249"/>
            <a:ext cx="1981200" cy="764743"/>
          </a:xfrm>
          <a:prstGeom prst="rect">
            <a:avLst/>
          </a:prstGeom>
        </p:spPr>
      </p:pic>
      <p:sp>
        <p:nvSpPr>
          <p:cNvPr id="4" name="TextBox 3"/>
          <p:cNvSpPr txBox="1"/>
          <p:nvPr/>
        </p:nvSpPr>
        <p:spPr>
          <a:xfrm>
            <a:off x="381000" y="381000"/>
            <a:ext cx="8458200" cy="2923877"/>
          </a:xfrm>
          <a:prstGeom prst="rect">
            <a:avLst/>
          </a:prstGeom>
          <a:noFill/>
        </p:spPr>
        <p:txBody>
          <a:bodyPr wrap="square" rtlCol="0">
            <a:spAutoFit/>
          </a:bodyPr>
          <a:lstStyle/>
          <a:p>
            <a:pPr algn="ctr"/>
            <a:r>
              <a:rPr lang="en-US" sz="4400" b="1" dirty="0" smtClean="0"/>
              <a:t>Honey Bee Hive</a:t>
            </a:r>
          </a:p>
          <a:p>
            <a:endParaRPr lang="en-US" sz="2800" dirty="0"/>
          </a:p>
          <a:p>
            <a:pPr marL="457200" indent="-457200">
              <a:buFont typeface="Arial" pitchFamily="34" charset="0"/>
              <a:buChar char="•"/>
            </a:pPr>
            <a:r>
              <a:rPr lang="en-US" sz="2800" dirty="0" smtClean="0"/>
              <a:t>The honeybee hive is made of wax.</a:t>
            </a:r>
          </a:p>
          <a:p>
            <a:pPr marL="457200" indent="-457200">
              <a:buFont typeface="Arial" pitchFamily="34" charset="0"/>
              <a:buChar char="•"/>
            </a:pPr>
            <a:r>
              <a:rPr lang="en-US" sz="2800" dirty="0" smtClean="0"/>
              <a:t>The perfect hexagonal cells are where the bees store larvae, pollen and honey.</a:t>
            </a:r>
          </a:p>
          <a:p>
            <a:pPr marL="457200" indent="-457200">
              <a:buFont typeface="Arial" pitchFamily="34" charset="0"/>
              <a:buChar char="•"/>
            </a:pPr>
            <a:r>
              <a:rPr lang="en-US" sz="2800" dirty="0" smtClean="0"/>
              <a:t>The hive is the bees nursery, home and factory. </a:t>
            </a:r>
            <a:endParaRPr lang="en-US" sz="2800" dirty="0"/>
          </a:p>
        </p:txBody>
      </p:sp>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3505200"/>
            <a:ext cx="4629150" cy="3088304"/>
          </a:xfrm>
          <a:prstGeom prst="rect">
            <a:avLst/>
          </a:prstGeom>
        </p:spPr>
      </p:pic>
    </p:spTree>
    <p:extLst>
      <p:ext uri="{BB962C8B-B14F-4D97-AF65-F5344CB8AC3E}">
        <p14:creationId xmlns:p14="http://schemas.microsoft.com/office/powerpoint/2010/main" val="354139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9" y="5975604"/>
            <a:ext cx="2057400" cy="882396"/>
          </a:xfrm>
          <a:prstGeom prst="rect">
            <a:avLst/>
          </a:prstGeom>
        </p:spPr>
      </p:pic>
      <p:sp>
        <p:nvSpPr>
          <p:cNvPr id="3" name="TextBox 2"/>
          <p:cNvSpPr txBox="1"/>
          <p:nvPr/>
        </p:nvSpPr>
        <p:spPr>
          <a:xfrm>
            <a:off x="304800" y="381000"/>
            <a:ext cx="8610600" cy="4031873"/>
          </a:xfrm>
          <a:prstGeom prst="rect">
            <a:avLst/>
          </a:prstGeom>
          <a:noFill/>
        </p:spPr>
        <p:txBody>
          <a:bodyPr wrap="square" rtlCol="0">
            <a:spAutoFit/>
          </a:bodyPr>
          <a:lstStyle/>
          <a:p>
            <a:pPr algn="ctr"/>
            <a:r>
              <a:rPr lang="en-US" sz="4000" b="1" dirty="0" smtClean="0"/>
              <a:t>More Honey Bee Facts</a:t>
            </a:r>
          </a:p>
          <a:p>
            <a:endParaRPr lang="en-US" sz="2400" dirty="0"/>
          </a:p>
          <a:p>
            <a:pPr marL="342900" indent="-342900">
              <a:buFont typeface="Arial" pitchFamily="34" charset="0"/>
              <a:buChar char="•"/>
            </a:pPr>
            <a:r>
              <a:rPr lang="en-US" sz="2400" dirty="0" smtClean="0"/>
              <a:t>Bees do a “bee dance” to communicate with other honey bees on where they can find the nectar or pollen.</a:t>
            </a:r>
          </a:p>
          <a:p>
            <a:pPr marL="342900" indent="-342900">
              <a:buFont typeface="Arial" pitchFamily="34" charset="0"/>
              <a:buChar char="•"/>
            </a:pPr>
            <a:r>
              <a:rPr lang="en-US" sz="2400" dirty="0" smtClean="0"/>
              <a:t>For every pound of honey, around 25,000 flights were made to collect the necessary nectar.  They also visited around 2 million followers to make that pound of honey and fly 55,000 miles.</a:t>
            </a:r>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a:p>
            <a:pPr marL="342900" indent="-342900">
              <a:buFont typeface="Arial" pitchFamily="34" charset="0"/>
              <a:buChar char="•"/>
            </a:pPr>
            <a:endParaRPr lang="en-US" sz="2400" dirty="0"/>
          </a:p>
        </p:txBody>
      </p:sp>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3352800"/>
            <a:ext cx="5229997" cy="3443725"/>
          </a:xfrm>
          <a:prstGeom prst="rect">
            <a:avLst/>
          </a:prstGeom>
        </p:spPr>
      </p:pic>
    </p:spTree>
    <p:extLst>
      <p:ext uri="{BB962C8B-B14F-4D97-AF65-F5344CB8AC3E}">
        <p14:creationId xmlns:p14="http://schemas.microsoft.com/office/powerpoint/2010/main" val="36262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35" y="6061962"/>
            <a:ext cx="1981200" cy="764743"/>
          </a:xfrm>
          <a:prstGeom prst="rect">
            <a:avLst/>
          </a:prstGeom>
        </p:spPr>
      </p:pic>
      <p:sp>
        <p:nvSpPr>
          <p:cNvPr id="3" name="TextBox 2"/>
          <p:cNvSpPr txBox="1"/>
          <p:nvPr/>
        </p:nvSpPr>
        <p:spPr>
          <a:xfrm>
            <a:off x="381000" y="228600"/>
            <a:ext cx="8458200" cy="3724096"/>
          </a:xfrm>
          <a:prstGeom prst="rect">
            <a:avLst/>
          </a:prstGeom>
          <a:noFill/>
        </p:spPr>
        <p:txBody>
          <a:bodyPr wrap="square" rtlCol="0">
            <a:spAutoFit/>
          </a:bodyPr>
          <a:lstStyle/>
          <a:p>
            <a:pPr algn="ctr"/>
            <a:r>
              <a:rPr lang="en-US" sz="4000" b="1" dirty="0" smtClean="0"/>
              <a:t>Pollination</a:t>
            </a:r>
          </a:p>
          <a:p>
            <a:endParaRPr lang="en-US" sz="2800" dirty="0"/>
          </a:p>
          <a:p>
            <a:pPr marL="457200" indent="-457200">
              <a:buFont typeface="Arial" pitchFamily="34" charset="0"/>
              <a:buChar char="•"/>
            </a:pPr>
            <a:r>
              <a:rPr lang="en-US" sz="2400" dirty="0" smtClean="0"/>
              <a:t>Pollination is the transfer of pollen from one flower to another, which in turn lets the plant reproduce.</a:t>
            </a:r>
          </a:p>
          <a:p>
            <a:pPr marL="457200" indent="-457200">
              <a:buFont typeface="Arial" pitchFamily="34" charset="0"/>
              <a:buChar char="•"/>
            </a:pPr>
            <a:r>
              <a:rPr lang="en-US" sz="2400" dirty="0" smtClean="0"/>
              <a:t>Honey bees fly to the flowers and collect pollen.</a:t>
            </a:r>
          </a:p>
          <a:p>
            <a:pPr marL="457200" indent="-457200">
              <a:buFont typeface="Arial" pitchFamily="34" charset="0"/>
              <a:buChar char="•"/>
            </a:pPr>
            <a:r>
              <a:rPr lang="en-US" sz="2400" dirty="0" smtClean="0"/>
              <a:t>The honey bee then distributes pollen to the stigma of the female plants.</a:t>
            </a:r>
          </a:p>
          <a:p>
            <a:pPr marL="457200" indent="-457200">
              <a:buFont typeface="Arial" pitchFamily="34" charset="0"/>
              <a:buChar char="•"/>
            </a:pPr>
            <a:r>
              <a:rPr lang="en-US" sz="2400" dirty="0" smtClean="0"/>
              <a:t>The stigma of the stile receives the pollen which initiates fertilization. </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733800"/>
            <a:ext cx="6248400" cy="3058269"/>
          </a:xfrm>
          <a:prstGeom prst="rect">
            <a:avLst/>
          </a:prstGeom>
        </p:spPr>
      </p:pic>
    </p:spTree>
    <p:extLst>
      <p:ext uri="{BB962C8B-B14F-4D97-AF65-F5344CB8AC3E}">
        <p14:creationId xmlns:p14="http://schemas.microsoft.com/office/powerpoint/2010/main" val="40789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199966"/>
            <a:ext cx="1295400" cy="882396"/>
          </a:xfrm>
          <a:prstGeom prst="rect">
            <a:avLst/>
          </a:prstGeom>
        </p:spPr>
      </p:pic>
      <p:sp>
        <p:nvSpPr>
          <p:cNvPr id="3" name="TextBox 2"/>
          <p:cNvSpPr txBox="1"/>
          <p:nvPr/>
        </p:nvSpPr>
        <p:spPr>
          <a:xfrm>
            <a:off x="304800" y="381000"/>
            <a:ext cx="8534400" cy="6678751"/>
          </a:xfrm>
          <a:prstGeom prst="rect">
            <a:avLst/>
          </a:prstGeom>
          <a:noFill/>
        </p:spPr>
        <p:txBody>
          <a:bodyPr wrap="square" rtlCol="0">
            <a:spAutoFit/>
          </a:bodyPr>
          <a:lstStyle/>
          <a:p>
            <a:pPr algn="ctr"/>
            <a:r>
              <a:rPr lang="en-US" sz="4000" b="1" dirty="0" smtClean="0"/>
              <a:t>Colony Collapse</a:t>
            </a:r>
          </a:p>
          <a:p>
            <a:endParaRPr lang="en-US" sz="3200" dirty="0"/>
          </a:p>
          <a:p>
            <a:pPr marL="457200" indent="-457200">
              <a:buFont typeface="Arial" pitchFamily="34" charset="0"/>
              <a:buChar char="•"/>
            </a:pPr>
            <a:endParaRPr lang="en-US" sz="2400" dirty="0" smtClean="0"/>
          </a:p>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pPr marL="457200" indent="-457200">
              <a:buFont typeface="Arial" pitchFamily="34" charset="0"/>
              <a:buChar char="•"/>
            </a:pPr>
            <a:endParaRPr lang="en-US"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a:p>
          <a:p>
            <a:pPr marL="342900" indent="-342900">
              <a:buFont typeface="Arial" pitchFamily="34" charset="0"/>
              <a:buChar char="•"/>
            </a:pPr>
            <a:r>
              <a:rPr lang="en-US" sz="2400" dirty="0" smtClean="0"/>
              <a:t> The recognizable fall of the bee population since 2006. </a:t>
            </a:r>
          </a:p>
          <a:p>
            <a:pPr marL="457200" indent="-457200">
              <a:buFont typeface="Arial" pitchFamily="34" charset="0"/>
              <a:buChar char="•"/>
            </a:pPr>
            <a:r>
              <a:rPr lang="en-US" sz="2400" dirty="0" smtClean="0"/>
              <a:t>There is no single known cause for the fall.  Some think it is due to stress on the bees.</a:t>
            </a:r>
          </a:p>
          <a:p>
            <a:pPr marL="457200" indent="-457200">
              <a:buFont typeface="Arial" pitchFamily="34" charset="0"/>
              <a:buChar char="•"/>
            </a:pPr>
            <a:r>
              <a:rPr lang="en-US" sz="2400" dirty="0" smtClean="0"/>
              <a:t>Cell phones and power lines radiation are not the cause of the fall.</a:t>
            </a:r>
          </a:p>
          <a:p>
            <a:pPr marL="457200" indent="-457200">
              <a:buFont typeface="Arial" pitchFamily="34" charset="0"/>
              <a:buChar char="•"/>
            </a:pPr>
            <a:r>
              <a:rPr lang="en-US" sz="2400" dirty="0" smtClean="0"/>
              <a:t>Almost every single bee keeper is reporting a loss.</a:t>
            </a:r>
          </a:p>
          <a:p>
            <a:pPr marL="457200" indent="-457200">
              <a:buFont typeface="Arial" pitchFamily="34" charset="0"/>
              <a:buChar char="•"/>
            </a:pPr>
            <a:r>
              <a:rPr lang="en-US" sz="2400" dirty="0" smtClean="0"/>
              <a:t>Possible causes:  Malnutrition and mites/viruses.</a:t>
            </a:r>
          </a:p>
          <a:p>
            <a:endParaRPr lang="en-US" sz="2400" dirty="0"/>
          </a:p>
          <a:p>
            <a:pPr marL="457200" indent="-457200">
              <a:buFont typeface="Arial" pitchFamily="34" charset="0"/>
              <a:buChar char="•"/>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03143"/>
            <a:ext cx="5562600" cy="2478257"/>
          </a:xfrm>
          <a:prstGeom prst="rect">
            <a:avLst/>
          </a:prstGeom>
        </p:spPr>
      </p:pic>
    </p:spTree>
    <p:extLst>
      <p:ext uri="{BB962C8B-B14F-4D97-AF65-F5344CB8AC3E}">
        <p14:creationId xmlns:p14="http://schemas.microsoft.com/office/powerpoint/2010/main" val="340700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36355"/>
            <a:ext cx="2286000" cy="882396"/>
          </a:xfrm>
          <a:prstGeom prst="rect">
            <a:avLst/>
          </a:prstGeom>
        </p:spPr>
      </p:pic>
      <p:sp>
        <p:nvSpPr>
          <p:cNvPr id="3" name="TextBox 2"/>
          <p:cNvSpPr txBox="1"/>
          <p:nvPr/>
        </p:nvSpPr>
        <p:spPr>
          <a:xfrm>
            <a:off x="374073" y="228600"/>
            <a:ext cx="8763000" cy="4462760"/>
          </a:xfrm>
          <a:prstGeom prst="rect">
            <a:avLst/>
          </a:prstGeom>
          <a:noFill/>
        </p:spPr>
        <p:txBody>
          <a:bodyPr wrap="square" rtlCol="0">
            <a:spAutoFit/>
          </a:bodyPr>
          <a:lstStyle/>
          <a:p>
            <a:pPr algn="ctr"/>
            <a:r>
              <a:rPr lang="en-US" sz="4400" b="1" dirty="0" smtClean="0"/>
              <a:t>Malnutrition and Mites</a:t>
            </a:r>
          </a:p>
          <a:p>
            <a:endParaRPr lang="en-US" sz="2400" dirty="0"/>
          </a:p>
          <a:p>
            <a:pPr marL="342900" indent="-342900">
              <a:buFont typeface="Arial" pitchFamily="34" charset="0"/>
              <a:buChar char="•"/>
            </a:pPr>
            <a:r>
              <a:rPr lang="en-US" sz="2400" dirty="0" smtClean="0"/>
              <a:t>Some honey bees are only pollinating a few crops through the year. This is called mono-cropping.  This can cause bees to have an unhealthy diet due to not enough diversity to fight against sickness.</a:t>
            </a:r>
          </a:p>
          <a:p>
            <a:pPr marL="342900" indent="-342900">
              <a:buFont typeface="Arial" pitchFamily="34" charset="0"/>
              <a:buChar char="•"/>
            </a:pPr>
            <a:r>
              <a:rPr lang="en-US" sz="2400" dirty="0" smtClean="0"/>
              <a:t>The biggest known killer of honey bees are the mites.</a:t>
            </a:r>
          </a:p>
          <a:p>
            <a:pPr marL="342900" indent="-342900">
              <a:buFont typeface="Arial" pitchFamily="34" charset="0"/>
              <a:buChar char="•"/>
            </a:pPr>
            <a:r>
              <a:rPr lang="en-US" sz="2400" dirty="0" smtClean="0"/>
              <a:t>The </a:t>
            </a:r>
            <a:r>
              <a:rPr lang="en-US" sz="2400" b="1" dirty="0" err="1" smtClean="0"/>
              <a:t>Varroa</a:t>
            </a:r>
            <a:r>
              <a:rPr lang="en-US" sz="2400" b="1" dirty="0" smtClean="0"/>
              <a:t> mite </a:t>
            </a:r>
            <a:r>
              <a:rPr lang="en-US" sz="2400" dirty="0" smtClean="0"/>
              <a:t>infects and feeds on the larvae in the cells.</a:t>
            </a:r>
          </a:p>
          <a:p>
            <a:pPr marL="342900" indent="-342900">
              <a:buFont typeface="Arial" pitchFamily="34" charset="0"/>
              <a:buChar char="•"/>
            </a:pPr>
            <a:r>
              <a:rPr lang="en-US" sz="2400" b="1" dirty="0" err="1" smtClean="0"/>
              <a:t>Nosema</a:t>
            </a:r>
            <a:r>
              <a:rPr lang="en-US" sz="2400" b="1" dirty="0" smtClean="0"/>
              <a:t> parasite</a:t>
            </a:r>
            <a:r>
              <a:rPr lang="en-US" sz="2400" dirty="0" smtClean="0"/>
              <a:t> infect the digestive tract of the bees.</a:t>
            </a:r>
          </a:p>
          <a:p>
            <a:pPr marL="342900" indent="-342900">
              <a:buFont typeface="Arial" pitchFamily="34" charset="0"/>
              <a:buChar char="•"/>
            </a:pPr>
            <a:r>
              <a:rPr lang="en-US" sz="2400" b="1" dirty="0" smtClean="0"/>
              <a:t>Tracheal mites </a:t>
            </a:r>
            <a:r>
              <a:rPr lang="en-US" sz="2400" dirty="0" smtClean="0"/>
              <a:t>enter the breathing tubes of mature bees and choke them.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495800"/>
            <a:ext cx="5486400" cy="1971490"/>
          </a:xfrm>
          <a:prstGeom prst="rect">
            <a:avLst/>
          </a:prstGeom>
        </p:spPr>
      </p:pic>
      <p:sp>
        <p:nvSpPr>
          <p:cNvPr id="6" name="TextBox 5"/>
          <p:cNvSpPr txBox="1"/>
          <p:nvPr/>
        </p:nvSpPr>
        <p:spPr>
          <a:xfrm>
            <a:off x="2895600" y="6467290"/>
            <a:ext cx="4724400" cy="369332"/>
          </a:xfrm>
          <a:prstGeom prst="rect">
            <a:avLst/>
          </a:prstGeom>
          <a:noFill/>
        </p:spPr>
        <p:txBody>
          <a:bodyPr wrap="square" rtlCol="0">
            <a:spAutoFit/>
          </a:bodyPr>
          <a:lstStyle/>
          <a:p>
            <a:r>
              <a:rPr lang="en-US" dirty="0" smtClean="0"/>
              <a:t>                            </a:t>
            </a:r>
            <a:r>
              <a:rPr lang="en-US" dirty="0" err="1" smtClean="0"/>
              <a:t>Varroa</a:t>
            </a:r>
            <a:r>
              <a:rPr lang="en-US" dirty="0" smtClean="0"/>
              <a:t> mites on a bee.</a:t>
            </a:r>
            <a:endParaRPr lang="en-US" dirty="0"/>
          </a:p>
        </p:txBody>
      </p:sp>
      <p:pic>
        <p:nvPicPr>
          <p:cNvPr id="1026" name="Picture 2" descr="C:\Users\Bonnie i3\AppData\Local\Microsoft\Windows\INetCache\IE\QU7GS3AP\2011_Arrow_black_curving_axe_67°_attracti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2073" y="44958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82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9061" y="5947895"/>
            <a:ext cx="2057400" cy="882396"/>
          </a:xfrm>
          <a:prstGeom prst="rect">
            <a:avLst/>
          </a:prstGeom>
        </p:spPr>
      </p:pic>
      <p:sp>
        <p:nvSpPr>
          <p:cNvPr id="3" name="TextBox 2"/>
          <p:cNvSpPr txBox="1"/>
          <p:nvPr/>
        </p:nvSpPr>
        <p:spPr>
          <a:xfrm>
            <a:off x="152400" y="202784"/>
            <a:ext cx="6096000" cy="6186309"/>
          </a:xfrm>
          <a:prstGeom prst="rect">
            <a:avLst/>
          </a:prstGeom>
          <a:noFill/>
        </p:spPr>
        <p:txBody>
          <a:bodyPr wrap="square" rtlCol="0">
            <a:spAutoFit/>
          </a:bodyPr>
          <a:lstStyle/>
          <a:p>
            <a:pPr algn="ctr"/>
            <a:r>
              <a:rPr lang="en-US" sz="4400" b="1" dirty="0" smtClean="0"/>
              <a:t>The Economics Behind Bees</a:t>
            </a:r>
          </a:p>
          <a:p>
            <a:endParaRPr lang="en-US" sz="2800" dirty="0"/>
          </a:p>
          <a:p>
            <a:pPr marL="457200" indent="-457200">
              <a:buFont typeface="Arial" pitchFamily="34" charset="0"/>
              <a:buChar char="•"/>
            </a:pPr>
            <a:r>
              <a:rPr lang="en-US" sz="2800" dirty="0" smtClean="0"/>
              <a:t>About 1/3 of all the food we eat is pollinated by honey bees.</a:t>
            </a:r>
          </a:p>
          <a:p>
            <a:pPr marL="457200" indent="-457200">
              <a:buFont typeface="Arial" pitchFamily="34" charset="0"/>
              <a:buChar char="•"/>
            </a:pPr>
            <a:r>
              <a:rPr lang="en-US" sz="2800" dirty="0" smtClean="0"/>
              <a:t>This represents $15 billion dollars of produce in the US annually.</a:t>
            </a:r>
          </a:p>
          <a:p>
            <a:pPr marL="457200" indent="-457200">
              <a:buFont typeface="Arial" pitchFamily="34" charset="0"/>
              <a:buChar char="•"/>
            </a:pPr>
            <a:r>
              <a:rPr lang="en-US" sz="2800" dirty="0" smtClean="0"/>
              <a:t>If the honey bees die off, the price of all products will rise.  Costs could triple or double in the next 20 years.  For example, almonds went from $1.50 per pound in 1983 to $3.50 per pound in 2005.</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937468"/>
            <a:ext cx="2559516" cy="3429000"/>
          </a:xfrm>
          <a:prstGeom prst="rect">
            <a:avLst/>
          </a:prstGeom>
        </p:spPr>
      </p:pic>
    </p:spTree>
    <p:extLst>
      <p:ext uri="{BB962C8B-B14F-4D97-AF65-F5344CB8AC3E}">
        <p14:creationId xmlns:p14="http://schemas.microsoft.com/office/powerpoint/2010/main" val="65169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103" y="5934911"/>
            <a:ext cx="2286000" cy="882396"/>
          </a:xfrm>
          <a:prstGeom prst="rect">
            <a:avLst/>
          </a:prstGeom>
        </p:spPr>
      </p:pic>
      <p:sp>
        <p:nvSpPr>
          <p:cNvPr id="3" name="TextBox 2"/>
          <p:cNvSpPr txBox="1"/>
          <p:nvPr/>
        </p:nvSpPr>
        <p:spPr>
          <a:xfrm>
            <a:off x="381000" y="457200"/>
            <a:ext cx="4038600" cy="4585871"/>
          </a:xfrm>
          <a:prstGeom prst="rect">
            <a:avLst/>
          </a:prstGeom>
          <a:noFill/>
        </p:spPr>
        <p:txBody>
          <a:bodyPr wrap="square" rtlCol="0">
            <a:spAutoFit/>
          </a:bodyPr>
          <a:lstStyle/>
          <a:p>
            <a:pPr algn="ctr"/>
            <a:r>
              <a:rPr lang="en-US" sz="4000" b="1" dirty="0" smtClean="0"/>
              <a:t>What you can do!</a:t>
            </a:r>
          </a:p>
          <a:p>
            <a:endParaRPr lang="en-US" sz="2800" dirty="0"/>
          </a:p>
          <a:p>
            <a:pPr marL="457200" indent="-457200">
              <a:buFont typeface="Arial" pitchFamily="34" charset="0"/>
              <a:buChar char="•"/>
            </a:pPr>
            <a:r>
              <a:rPr lang="en-US" sz="2800" dirty="0" smtClean="0"/>
              <a:t>Plant flowers and plants in your yard that honey bees love!</a:t>
            </a:r>
          </a:p>
          <a:p>
            <a:pPr marL="457200" indent="-457200">
              <a:buFont typeface="Arial" pitchFamily="34" charset="0"/>
              <a:buChar char="•"/>
            </a:pPr>
            <a:r>
              <a:rPr lang="en-US" sz="2800" dirty="0" smtClean="0"/>
              <a:t>Make your garden honey bee friendly.</a:t>
            </a:r>
          </a:p>
          <a:p>
            <a:pPr marL="457200" indent="-457200">
              <a:buFont typeface="Arial" pitchFamily="34" charset="0"/>
              <a:buChar char="•"/>
            </a:pPr>
            <a:r>
              <a:rPr lang="en-US" sz="2800" dirty="0" smtClean="0"/>
              <a:t>Don’t kill bees.</a:t>
            </a:r>
          </a:p>
          <a:p>
            <a:pPr marL="457200" indent="-457200">
              <a:buFont typeface="Arial" pitchFamily="34" charset="0"/>
              <a:buChar char="•"/>
            </a:pPr>
            <a:r>
              <a:rPr lang="en-US" sz="2800" dirty="0" smtClean="0"/>
              <a:t>Raise awareness.</a:t>
            </a:r>
          </a:p>
          <a:p>
            <a:pPr marL="457200" indent="-457200">
              <a:buFont typeface="Arial" pitchFamily="34" charset="0"/>
              <a:buChar char="•"/>
            </a:pPr>
            <a:r>
              <a:rPr lang="en-US" sz="2800" dirty="0" smtClean="0"/>
              <a:t>Become a beekeeper.</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91" y="381000"/>
            <a:ext cx="4495800" cy="6299909"/>
          </a:xfrm>
          <a:prstGeom prst="rect">
            <a:avLst/>
          </a:prstGeom>
        </p:spPr>
      </p:pic>
    </p:spTree>
    <p:extLst>
      <p:ext uri="{BB962C8B-B14F-4D97-AF65-F5344CB8AC3E}">
        <p14:creationId xmlns:p14="http://schemas.microsoft.com/office/powerpoint/2010/main" val="35062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9352" y="0"/>
            <a:ext cx="1710881" cy="762000"/>
          </a:xfrm>
          <a:prstGeom prst="rect">
            <a:avLst/>
          </a:prstGeom>
        </p:spPr>
      </p:pic>
      <p:sp>
        <p:nvSpPr>
          <p:cNvPr id="3" name="TextBox 2"/>
          <p:cNvSpPr txBox="1"/>
          <p:nvPr/>
        </p:nvSpPr>
        <p:spPr>
          <a:xfrm>
            <a:off x="113270" y="304800"/>
            <a:ext cx="8954530" cy="5909310"/>
          </a:xfrm>
          <a:prstGeom prst="rect">
            <a:avLst/>
          </a:prstGeom>
          <a:noFill/>
        </p:spPr>
        <p:txBody>
          <a:bodyPr wrap="square" rtlCol="0">
            <a:spAutoFit/>
          </a:bodyPr>
          <a:lstStyle/>
          <a:p>
            <a:pPr algn="ctr"/>
            <a:r>
              <a:rPr lang="en-US" sz="4400" b="1" dirty="0" smtClean="0"/>
              <a:t>The best part of </a:t>
            </a:r>
            <a:r>
              <a:rPr lang="en-US" sz="4400" b="1" dirty="0" smtClean="0"/>
              <a:t>bees?</a:t>
            </a:r>
          </a:p>
          <a:p>
            <a:pPr algn="ctr"/>
            <a:r>
              <a:rPr lang="en-US" sz="2800" b="1" dirty="0" smtClean="0"/>
              <a:t>THE </a:t>
            </a:r>
            <a:r>
              <a:rPr lang="en-US" sz="2800" b="1" dirty="0" smtClean="0"/>
              <a:t>HONEY</a:t>
            </a:r>
            <a:r>
              <a:rPr lang="en-US" sz="2800" b="1" dirty="0" smtClean="0"/>
              <a:t>!</a:t>
            </a:r>
          </a:p>
          <a:p>
            <a:pPr marL="342900" indent="-342900">
              <a:buFont typeface="Arial" panose="020B0604020202020204" pitchFamily="34" charset="0"/>
              <a:buChar char="•"/>
            </a:pPr>
            <a:r>
              <a:rPr lang="en-US" sz="2000" dirty="0" smtClean="0"/>
              <a:t>Honey is the only food that will not rot.  It can remain edible in a jar for up to 3000 years. </a:t>
            </a:r>
          </a:p>
          <a:p>
            <a:pPr marL="342900" indent="-342900">
              <a:buFont typeface="Arial" panose="020B0604020202020204" pitchFamily="34" charset="0"/>
              <a:buChar char="•"/>
            </a:pPr>
            <a:r>
              <a:rPr lang="en-US" sz="2000" dirty="0" smtClean="0"/>
              <a:t>It takes 8 bees all their life to make 1 teaspoon of honey.</a:t>
            </a:r>
          </a:p>
          <a:p>
            <a:pPr marL="342900" indent="-342900">
              <a:buFont typeface="Arial" panose="020B0604020202020204" pitchFamily="34" charset="0"/>
              <a:buChar char="•"/>
            </a:pPr>
            <a:r>
              <a:rPr lang="en-US" sz="2000" dirty="0" smtClean="0"/>
              <a:t>Bees are the only insect in the world that makes food that people can eat. </a:t>
            </a:r>
          </a:p>
          <a:p>
            <a:pPr marL="342900" indent="-342900">
              <a:buFont typeface="Arial" panose="020B0604020202020204" pitchFamily="34" charset="0"/>
              <a:buChar char="•"/>
            </a:pPr>
            <a:r>
              <a:rPr lang="en-US" sz="2000" dirty="0"/>
              <a:t>Honey contains all of the substances needed to sustain life, including enzymes, water, minerals and vitamins</a:t>
            </a:r>
            <a:r>
              <a:rPr lang="en-US" sz="2000" dirty="0" smtClean="0"/>
              <a:t>.</a:t>
            </a:r>
          </a:p>
          <a:p>
            <a:pPr marL="342900" indent="-342900">
              <a:buFont typeface="Arial" panose="020B0604020202020204" pitchFamily="34" charset="0"/>
              <a:buChar char="•"/>
            </a:pPr>
            <a:r>
              <a:rPr lang="en-US" sz="2000" dirty="0" smtClean="0"/>
              <a:t>Bees survive on honey in the winter months.</a:t>
            </a:r>
          </a:p>
          <a:p>
            <a:pPr marL="342900" indent="-342900">
              <a:buFont typeface="Arial" panose="020B0604020202020204" pitchFamily="34" charset="0"/>
              <a:buChar char="•"/>
            </a:pPr>
            <a:r>
              <a:rPr lang="en-US" sz="2000" dirty="0" smtClean="0"/>
              <a:t>There can be different flavors and colors of honey depending on where the nectar comes from.</a:t>
            </a:r>
          </a:p>
          <a:p>
            <a:pPr marL="342900" indent="-342900">
              <a:buFont typeface="Arial" panose="020B0604020202020204" pitchFamily="34" charset="0"/>
              <a:buChar char="•"/>
            </a:pPr>
            <a:r>
              <a:rPr lang="en-US" sz="2000" dirty="0"/>
              <a:t>Honey is 80% sugars and 20% water. </a:t>
            </a:r>
          </a:p>
          <a:p>
            <a:pPr marL="342900" indent="-342900">
              <a:buFont typeface="Arial" panose="020B0604020202020204" pitchFamily="34" charset="0"/>
              <a:buChar char="•"/>
            </a:pPr>
            <a:endParaRPr lang="en-US" b="1" dirty="0" smtClean="0"/>
          </a:p>
          <a:p>
            <a:pPr algn="ctr"/>
            <a:endParaRPr lang="en-US" sz="4400" b="1" dirty="0"/>
          </a:p>
          <a:p>
            <a:pPr algn="ctr"/>
            <a:endParaRPr lang="en-US" sz="4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267200"/>
            <a:ext cx="2993448" cy="22615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662563"/>
            <a:ext cx="5105400" cy="1966837"/>
          </a:xfrm>
          <a:prstGeom prst="rect">
            <a:avLst/>
          </a:prstGeom>
        </p:spPr>
      </p:pic>
    </p:spTree>
    <p:extLst>
      <p:ext uri="{BB962C8B-B14F-4D97-AF65-F5344CB8AC3E}">
        <p14:creationId xmlns:p14="http://schemas.microsoft.com/office/powerpoint/2010/main" val="401468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373" y="3464"/>
            <a:ext cx="2057400" cy="685800"/>
          </a:xfrm>
          <a:prstGeom prst="rect">
            <a:avLst/>
          </a:prstGeom>
        </p:spPr>
      </p:pic>
      <p:sp>
        <p:nvSpPr>
          <p:cNvPr id="3" name="TextBox 2"/>
          <p:cNvSpPr txBox="1"/>
          <p:nvPr/>
        </p:nvSpPr>
        <p:spPr>
          <a:xfrm>
            <a:off x="381000" y="533400"/>
            <a:ext cx="7613073" cy="5816977"/>
          </a:xfrm>
          <a:prstGeom prst="rect">
            <a:avLst/>
          </a:prstGeom>
          <a:noFill/>
        </p:spPr>
        <p:txBody>
          <a:bodyPr wrap="square" rtlCol="0">
            <a:spAutoFit/>
          </a:bodyPr>
          <a:lstStyle/>
          <a:p>
            <a:pPr algn="ctr"/>
            <a:r>
              <a:rPr lang="en-US" sz="3600" b="1" dirty="0" smtClean="0"/>
              <a:t>Why are honey bees important to us?</a:t>
            </a:r>
          </a:p>
          <a:p>
            <a:pPr marL="285750" indent="-285750">
              <a:buFont typeface="Arial" pitchFamily="34" charset="0"/>
              <a:buChar char="•"/>
            </a:pPr>
            <a:endParaRPr lang="en-US" sz="2400" dirty="0"/>
          </a:p>
          <a:p>
            <a:pPr marL="342900" indent="-342900">
              <a:buFont typeface="Arial" pitchFamily="34" charset="0"/>
              <a:buChar char="•"/>
            </a:pPr>
            <a:r>
              <a:rPr lang="en-US" sz="2400" dirty="0" smtClean="0"/>
              <a:t>All fruits and vegetables need some form of pollination to reproduce.</a:t>
            </a:r>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The </a:t>
            </a:r>
            <a:r>
              <a:rPr lang="en-US" sz="2400" dirty="0" smtClean="0"/>
              <a:t>honey bee is one of the main pollinators.</a:t>
            </a:r>
          </a:p>
          <a:p>
            <a:pPr marL="285750" indent="-285750">
              <a:buFont typeface="Arial" pitchFamily="34" charset="0"/>
              <a:buChar char="•"/>
            </a:pPr>
            <a:r>
              <a:rPr lang="en-US" sz="2400" dirty="0" smtClean="0"/>
              <a:t>For the past 20 years the honey bee population has decreased by 30-50% which is causing concerns.</a:t>
            </a:r>
          </a:p>
          <a:p>
            <a:pPr marL="285750" indent="-285750">
              <a:buFont typeface="Arial" pitchFamily="34" charset="0"/>
              <a:buChar char="•"/>
            </a:pPr>
            <a:r>
              <a:rPr lang="en-US" sz="2400" dirty="0" smtClean="0"/>
              <a:t>Other pollinators are other bees, birds and bats, but honey bees are the most productive.</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1981200"/>
            <a:ext cx="4724400" cy="2349077"/>
          </a:xfrm>
          <a:prstGeom prst="rect">
            <a:avLst/>
          </a:prstGeom>
        </p:spPr>
      </p:pic>
    </p:spTree>
    <p:extLst>
      <p:ext uri="{BB962C8B-B14F-4D97-AF65-F5344CB8AC3E}">
        <p14:creationId xmlns:p14="http://schemas.microsoft.com/office/powerpoint/2010/main" val="205580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5410200"/>
            <a:ext cx="4572000" cy="882396"/>
          </a:xfrm>
          <a:prstGeom prst="rect">
            <a:avLst/>
          </a:prstGeom>
        </p:spPr>
      </p:pic>
      <p:sp>
        <p:nvSpPr>
          <p:cNvPr id="3" name="TextBox 2"/>
          <p:cNvSpPr txBox="1"/>
          <p:nvPr/>
        </p:nvSpPr>
        <p:spPr>
          <a:xfrm>
            <a:off x="304800" y="346364"/>
            <a:ext cx="8305800" cy="4093428"/>
          </a:xfrm>
          <a:prstGeom prst="rect">
            <a:avLst/>
          </a:prstGeom>
          <a:noFill/>
        </p:spPr>
        <p:txBody>
          <a:bodyPr wrap="square" rtlCol="0">
            <a:spAutoFit/>
          </a:bodyPr>
          <a:lstStyle/>
          <a:p>
            <a:pPr algn="ctr"/>
            <a:endParaRPr lang="en-US" sz="4400" b="1" dirty="0" smtClean="0"/>
          </a:p>
          <a:p>
            <a:pPr algn="ctr"/>
            <a:endParaRPr lang="en-US" sz="4400" b="1" dirty="0"/>
          </a:p>
          <a:p>
            <a:pPr algn="ctr"/>
            <a:endParaRPr lang="en-US" sz="4400" b="1" dirty="0" smtClean="0"/>
          </a:p>
          <a:p>
            <a:pPr algn="ctr"/>
            <a:r>
              <a:rPr lang="en-US" sz="6600" b="1" dirty="0" smtClean="0"/>
              <a:t>Thank you!</a:t>
            </a:r>
          </a:p>
          <a:p>
            <a:pPr algn="ctr"/>
            <a:endParaRPr lang="en-US" sz="4400" b="1" dirty="0"/>
          </a:p>
          <a:p>
            <a:r>
              <a:rPr lang="en-US" dirty="0" smtClean="0"/>
              <a:t> </a:t>
            </a:r>
            <a:endParaRPr lang="en-US" dirty="0"/>
          </a:p>
        </p:txBody>
      </p:sp>
    </p:spTree>
    <p:extLst>
      <p:ext uri="{BB962C8B-B14F-4D97-AF65-F5344CB8AC3E}">
        <p14:creationId xmlns:p14="http://schemas.microsoft.com/office/powerpoint/2010/main" val="39199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5373" y="3464"/>
            <a:ext cx="2057400" cy="685800"/>
          </a:xfrm>
          <a:prstGeom prst="rect">
            <a:avLst/>
          </a:prstGeom>
        </p:spPr>
      </p:pic>
      <p:sp>
        <p:nvSpPr>
          <p:cNvPr id="3" name="TextBox 2"/>
          <p:cNvSpPr txBox="1"/>
          <p:nvPr/>
        </p:nvSpPr>
        <p:spPr>
          <a:xfrm>
            <a:off x="2209800" y="265100"/>
            <a:ext cx="4038600" cy="769441"/>
          </a:xfrm>
          <a:prstGeom prst="rect">
            <a:avLst/>
          </a:prstGeom>
          <a:noFill/>
        </p:spPr>
        <p:txBody>
          <a:bodyPr wrap="square" rtlCol="0">
            <a:spAutoFit/>
          </a:bodyPr>
          <a:lstStyle/>
          <a:p>
            <a:pPr algn="ctr"/>
            <a:r>
              <a:rPr lang="en-US" sz="4400" b="1" dirty="0" smtClean="0"/>
              <a:t>Fun Facts</a:t>
            </a:r>
            <a:endParaRPr lang="en-US" sz="4400" b="1" dirty="0"/>
          </a:p>
        </p:txBody>
      </p:sp>
      <p:sp>
        <p:nvSpPr>
          <p:cNvPr id="4" name="Rectangle 3"/>
          <p:cNvSpPr/>
          <p:nvPr/>
        </p:nvSpPr>
        <p:spPr>
          <a:xfrm>
            <a:off x="152400" y="1096097"/>
            <a:ext cx="5867400" cy="4870564"/>
          </a:xfrm>
          <a:prstGeom prst="rect">
            <a:avLst/>
          </a:prstGeom>
        </p:spPr>
        <p:txBody>
          <a:bodyPr wrap="square">
            <a:spAutoFit/>
          </a:bodyPr>
          <a:lstStyle/>
          <a:p>
            <a:pPr marL="342900" indent="-173038">
              <a:spcBef>
                <a:spcPts val="900"/>
              </a:spcBef>
              <a:buFont typeface="Arial" panose="020B0604020202020204" pitchFamily="34" charset="0"/>
              <a:buChar char="•"/>
            </a:pPr>
            <a:r>
              <a:rPr lang="en-US" sz="2400" dirty="0" smtClean="0"/>
              <a:t>Honey gives energy to bee flight muscles that beat 12,000 times per minute.</a:t>
            </a:r>
          </a:p>
          <a:p>
            <a:pPr marL="342900" indent="-173038">
              <a:spcBef>
                <a:spcPts val="900"/>
              </a:spcBef>
              <a:buFont typeface="Arial" panose="020B0604020202020204" pitchFamily="34" charset="0"/>
              <a:buChar char="•"/>
            </a:pPr>
            <a:r>
              <a:rPr lang="en-US" sz="2400" dirty="0" smtClean="0"/>
              <a:t>All bees require nectar and pollen from flowering plants as food for themselves and their offspring.</a:t>
            </a:r>
          </a:p>
          <a:p>
            <a:pPr marL="342900" indent="-173038">
              <a:spcBef>
                <a:spcPts val="900"/>
              </a:spcBef>
              <a:buFont typeface="Arial" panose="020B0604020202020204" pitchFamily="34" charset="0"/>
              <a:buChar char="•"/>
            </a:pPr>
            <a:r>
              <a:rPr lang="en-US" sz="2400" dirty="0" smtClean="0"/>
              <a:t>Bees drink nectar using a straw-like tongue called a </a:t>
            </a:r>
            <a:r>
              <a:rPr lang="en-US" sz="2400" dirty="0" err="1" smtClean="0"/>
              <a:t>probiscus</a:t>
            </a:r>
            <a:r>
              <a:rPr lang="en-US" sz="2400" dirty="0" smtClean="0"/>
              <a:t>.  They are also equipped with branched (</a:t>
            </a:r>
            <a:r>
              <a:rPr lang="en-US" sz="2400" dirty="0" err="1" smtClean="0"/>
              <a:t>plumos</a:t>
            </a:r>
            <a:r>
              <a:rPr lang="en-US" sz="2400" dirty="0" smtClean="0"/>
              <a:t>) body hairs that can catch and hold pollen and combs (</a:t>
            </a:r>
            <a:r>
              <a:rPr lang="en-US" sz="2400" dirty="0" err="1" smtClean="0"/>
              <a:t>scopae</a:t>
            </a:r>
            <a:r>
              <a:rPr lang="en-US" sz="2400" dirty="0" smtClean="0"/>
              <a:t>) or baskets (</a:t>
            </a:r>
            <a:r>
              <a:rPr lang="en-US" sz="2400" dirty="0" err="1" smtClean="0"/>
              <a:t>corbiculae</a:t>
            </a:r>
            <a:r>
              <a:rPr lang="en-US" sz="2400" dirty="0" smtClean="0"/>
              <a:t>) for carrying pollen.</a:t>
            </a:r>
          </a:p>
          <a:p>
            <a:pPr marL="342900" indent="-173038">
              <a:spcBef>
                <a:spcPts val="900"/>
              </a:spcBef>
              <a:buFont typeface="Arial" panose="020B0604020202020204" pitchFamily="34" charset="0"/>
              <a:buChar char="•"/>
            </a:pPr>
            <a:endParaRPr lang="en-US" sz="2400" dirty="0" smtClean="0"/>
          </a:p>
        </p:txBody>
      </p:sp>
      <p:pic>
        <p:nvPicPr>
          <p:cNvPr id="2050" name="Picture 2" descr="Image result for B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09800"/>
            <a:ext cx="2971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Bonnie i3\AppData\Local\Microsoft\Windows\INetCache\IE\DG14WUMN\800px-Arrow_east.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755" y="3262745"/>
            <a:ext cx="3605645" cy="62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99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2745" y="40455"/>
            <a:ext cx="2057400" cy="762970"/>
          </a:xfrm>
          <a:prstGeom prst="rect">
            <a:avLst/>
          </a:prstGeom>
        </p:spPr>
      </p:pic>
      <p:sp>
        <p:nvSpPr>
          <p:cNvPr id="3" name="TextBox 2"/>
          <p:cNvSpPr txBox="1"/>
          <p:nvPr/>
        </p:nvSpPr>
        <p:spPr>
          <a:xfrm>
            <a:off x="3048001" y="1017054"/>
            <a:ext cx="4953000" cy="5609228"/>
          </a:xfrm>
          <a:prstGeom prst="rect">
            <a:avLst/>
          </a:prstGeom>
          <a:noFill/>
        </p:spPr>
        <p:txBody>
          <a:bodyPr wrap="square" rtlCol="0">
            <a:spAutoFit/>
          </a:bodyPr>
          <a:lstStyle/>
          <a:p>
            <a:pPr marL="342900" indent="-173038">
              <a:spcBef>
                <a:spcPts val="900"/>
              </a:spcBef>
              <a:buFont typeface="Arial" panose="020B0604020202020204" pitchFamily="34" charset="0"/>
              <a:buChar char="•"/>
            </a:pPr>
            <a:r>
              <a:rPr lang="en-US" sz="2400" dirty="0" smtClean="0"/>
              <a:t>Honey bees can visit up to 5,000 flowers in a single day.</a:t>
            </a:r>
          </a:p>
          <a:p>
            <a:pPr marL="342900" indent="-173038">
              <a:spcBef>
                <a:spcPts val="900"/>
              </a:spcBef>
              <a:buFont typeface="Arial" panose="020B0604020202020204" pitchFamily="34" charset="0"/>
              <a:buChar char="•"/>
            </a:pPr>
            <a:r>
              <a:rPr lang="en-US" sz="2400" dirty="0" smtClean="0"/>
              <a:t>Honey bees collect nectar and convert it to honey.  The honey is regurgitated for storage OR mixed with pollen to feed developing larvae (the baby bees).</a:t>
            </a:r>
          </a:p>
          <a:p>
            <a:pPr marL="342900" indent="-173038">
              <a:spcBef>
                <a:spcPts val="900"/>
              </a:spcBef>
              <a:buFont typeface="Arial" panose="020B0604020202020204" pitchFamily="34" charset="0"/>
              <a:buChar char="•"/>
            </a:pPr>
            <a:r>
              <a:rPr lang="en-US" sz="2400" dirty="0" smtClean="0"/>
              <a:t>As the fertile female in the colony, the queen lays up to 2,000 eggs a day and can live for 1-3 years.</a:t>
            </a:r>
          </a:p>
          <a:p>
            <a:pPr marL="342900" indent="-173038">
              <a:spcBef>
                <a:spcPts val="900"/>
              </a:spcBef>
              <a:buFont typeface="Arial" panose="020B0604020202020204" pitchFamily="34" charset="0"/>
              <a:buChar char="•"/>
            </a:pPr>
            <a:r>
              <a:rPr lang="en-US" sz="2400" dirty="0" smtClean="0"/>
              <a:t>There are up to 60,000 female worker bees in each colony, whose life span is about 4-6 weeks in the summer.</a:t>
            </a:r>
          </a:p>
        </p:txBody>
      </p:sp>
      <p:sp>
        <p:nvSpPr>
          <p:cNvPr id="4" name="TextBox 3"/>
          <p:cNvSpPr txBox="1"/>
          <p:nvPr/>
        </p:nvSpPr>
        <p:spPr>
          <a:xfrm>
            <a:off x="2209800" y="247613"/>
            <a:ext cx="4267200" cy="769441"/>
          </a:xfrm>
          <a:prstGeom prst="rect">
            <a:avLst/>
          </a:prstGeom>
          <a:noFill/>
        </p:spPr>
        <p:txBody>
          <a:bodyPr wrap="square" rtlCol="0">
            <a:spAutoFit/>
          </a:bodyPr>
          <a:lstStyle/>
          <a:p>
            <a:pPr algn="ctr"/>
            <a:r>
              <a:rPr lang="en-US" sz="4400" b="1" dirty="0" smtClean="0"/>
              <a:t>Fun Facts</a:t>
            </a:r>
            <a:endParaRPr lang="en-US" sz="4800" dirty="0"/>
          </a:p>
        </p:txBody>
      </p:sp>
      <p:pic>
        <p:nvPicPr>
          <p:cNvPr id="3074" name="Picture 2" descr="Image result for B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647667"/>
            <a:ext cx="1115289" cy="11715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aby b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75" y="4343400"/>
            <a:ext cx="241242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onnie i3\AppData\Local\Microsoft\Windows\INetCache\IE\DG14WUMN\480px-Arrow_southwest.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3505200"/>
            <a:ext cx="13716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Image result for queen be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547" y="1210612"/>
            <a:ext cx="2479017"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9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77501"/>
            <a:ext cx="1828800" cy="705917"/>
          </a:xfrm>
          <a:prstGeom prst="rect">
            <a:avLst/>
          </a:prstGeom>
        </p:spPr>
      </p:pic>
      <p:sp>
        <p:nvSpPr>
          <p:cNvPr id="4" name="Rectangle 3"/>
          <p:cNvSpPr/>
          <p:nvPr/>
        </p:nvSpPr>
        <p:spPr>
          <a:xfrm>
            <a:off x="-20782" y="1150656"/>
            <a:ext cx="5278582" cy="5062924"/>
          </a:xfrm>
          <a:prstGeom prst="rect">
            <a:avLst/>
          </a:prstGeom>
        </p:spPr>
        <p:txBody>
          <a:bodyPr wrap="square">
            <a:spAutoFit/>
          </a:bodyPr>
          <a:lstStyle/>
          <a:p>
            <a:pPr marL="342900" indent="-173038">
              <a:spcBef>
                <a:spcPts val="900"/>
              </a:spcBef>
              <a:buFont typeface="Arial" panose="020B0604020202020204" pitchFamily="34" charset="0"/>
              <a:buChar char="•"/>
            </a:pPr>
            <a:r>
              <a:rPr lang="en-US" sz="2200" dirty="0" smtClean="0"/>
              <a:t>In cold weather, the bees cluster together keeping the queen in the center nucleus and any developing bees warm.  They generate body heat by vibrating their wing muscles and survive off the honey food reserves.</a:t>
            </a:r>
          </a:p>
          <a:p>
            <a:pPr marL="342900" indent="-173038">
              <a:spcBef>
                <a:spcPts val="900"/>
              </a:spcBef>
              <a:buFont typeface="Arial" panose="020B0604020202020204" pitchFamily="34" charset="0"/>
              <a:buChar char="•"/>
            </a:pPr>
            <a:r>
              <a:rPr lang="en-US" sz="2200" dirty="0" smtClean="0"/>
              <a:t>Honey bees secrete wax from their abdominal glands.  They use the wax to build the honeycomb in the hive.  The honeycomb cells are use to store pollen or honey, or as a place for the queen to lay eggs.</a:t>
            </a:r>
          </a:p>
          <a:p>
            <a:pPr marL="342900" indent="-173038">
              <a:spcBef>
                <a:spcPts val="900"/>
              </a:spcBef>
              <a:buFont typeface="Arial" panose="020B0604020202020204" pitchFamily="34" charset="0"/>
              <a:buChar char="•"/>
            </a:pPr>
            <a:r>
              <a:rPr lang="en-US" sz="2200" dirty="0" smtClean="0"/>
              <a:t>Bees must visit about two million flowers to make a one-pound jar of honey</a:t>
            </a:r>
            <a:r>
              <a:rPr lang="en-US" sz="2000" dirty="0" smtClean="0"/>
              <a:t>.</a:t>
            </a:r>
          </a:p>
        </p:txBody>
      </p:sp>
      <p:sp>
        <p:nvSpPr>
          <p:cNvPr id="5" name="TextBox 4"/>
          <p:cNvSpPr txBox="1"/>
          <p:nvPr/>
        </p:nvSpPr>
        <p:spPr>
          <a:xfrm>
            <a:off x="1295400" y="277641"/>
            <a:ext cx="3581400" cy="769441"/>
          </a:xfrm>
          <a:prstGeom prst="rect">
            <a:avLst/>
          </a:prstGeom>
          <a:noFill/>
        </p:spPr>
        <p:txBody>
          <a:bodyPr wrap="square" rtlCol="0">
            <a:spAutoFit/>
          </a:bodyPr>
          <a:lstStyle/>
          <a:p>
            <a:pPr algn="ctr"/>
            <a:r>
              <a:rPr lang="en-US" sz="4400" b="1" dirty="0" smtClean="0"/>
              <a:t>Fun Facts</a:t>
            </a:r>
            <a:endParaRPr lang="en-US" sz="4400" b="1" dirty="0"/>
          </a:p>
        </p:txBody>
      </p:sp>
      <p:pic>
        <p:nvPicPr>
          <p:cNvPr id="4098" name="Picture 2" descr="Image result for honeyco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6077" y="4310345"/>
            <a:ext cx="2462646"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1080654"/>
            <a:ext cx="3759200" cy="2819400"/>
          </a:xfrm>
          <a:prstGeom prst="rect">
            <a:avLst/>
          </a:prstGeom>
        </p:spPr>
      </p:pic>
    </p:spTree>
    <p:extLst>
      <p:ext uri="{BB962C8B-B14F-4D97-AF65-F5344CB8AC3E}">
        <p14:creationId xmlns:p14="http://schemas.microsoft.com/office/powerpoint/2010/main" val="48556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75" y="5639770"/>
            <a:ext cx="2286000" cy="882396"/>
          </a:xfrm>
          <a:prstGeom prst="rect">
            <a:avLst/>
          </a:prstGeom>
        </p:spPr>
      </p:pic>
      <p:sp>
        <p:nvSpPr>
          <p:cNvPr id="3" name="AutoShape 2" descr="Image result for Life cycle of a b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Life cycle of a b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Life cycle of a be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75" y="685800"/>
            <a:ext cx="7769224" cy="4419600"/>
          </a:xfrm>
          <a:prstGeom prst="rect">
            <a:avLst/>
          </a:prstGeom>
        </p:spPr>
      </p:pic>
    </p:spTree>
    <p:extLst>
      <p:ext uri="{BB962C8B-B14F-4D97-AF65-F5344CB8AC3E}">
        <p14:creationId xmlns:p14="http://schemas.microsoft.com/office/powerpoint/2010/main" val="283027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5" y="5791200"/>
            <a:ext cx="2362200" cy="882396"/>
          </a:xfrm>
          <a:prstGeom prst="rect">
            <a:avLst/>
          </a:prstGeom>
        </p:spPr>
      </p:pic>
      <p:sp>
        <p:nvSpPr>
          <p:cNvPr id="3" name="AutoShape 2" descr="Image result for different honeybe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190211" y="160338"/>
            <a:ext cx="8607425" cy="830997"/>
          </a:xfrm>
          <a:prstGeom prst="rect">
            <a:avLst/>
          </a:prstGeom>
          <a:noFill/>
        </p:spPr>
        <p:txBody>
          <a:bodyPr wrap="square" rtlCol="0">
            <a:spAutoFit/>
          </a:bodyPr>
          <a:lstStyle/>
          <a:p>
            <a:pPr algn="ctr"/>
            <a:r>
              <a:rPr lang="en-US" sz="4800" b="1" dirty="0" smtClean="0"/>
              <a:t>Meet the 3 Kinds of Honeybees</a:t>
            </a:r>
            <a:endParaRPr lang="en-US" sz="48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905000"/>
            <a:ext cx="4800600" cy="2438400"/>
          </a:xfrm>
          <a:prstGeom prst="rect">
            <a:avLst/>
          </a:prstGeom>
        </p:spPr>
      </p:pic>
    </p:spTree>
    <p:extLst>
      <p:ext uri="{BB962C8B-B14F-4D97-AF65-F5344CB8AC3E}">
        <p14:creationId xmlns:p14="http://schemas.microsoft.com/office/powerpoint/2010/main" val="1653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399" y="6416802"/>
            <a:ext cx="1748971" cy="441198"/>
          </a:xfrm>
          <a:prstGeom prst="rect">
            <a:avLst/>
          </a:prstGeom>
        </p:spPr>
      </p:pic>
      <p:sp>
        <p:nvSpPr>
          <p:cNvPr id="3" name="AutoShape 2" descr="Image result for queen b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69" y="153411"/>
            <a:ext cx="3197331" cy="3199389"/>
          </a:xfrm>
          <a:prstGeom prst="rect">
            <a:avLst/>
          </a:prstGeom>
        </p:spPr>
      </p:pic>
      <p:sp>
        <p:nvSpPr>
          <p:cNvPr id="5" name="TextBox 4"/>
          <p:cNvSpPr txBox="1"/>
          <p:nvPr/>
        </p:nvSpPr>
        <p:spPr>
          <a:xfrm>
            <a:off x="3944257" y="163967"/>
            <a:ext cx="4800600" cy="830997"/>
          </a:xfrm>
          <a:prstGeom prst="rect">
            <a:avLst/>
          </a:prstGeom>
          <a:noFill/>
        </p:spPr>
        <p:txBody>
          <a:bodyPr wrap="square" rtlCol="0">
            <a:spAutoFit/>
          </a:bodyPr>
          <a:lstStyle/>
          <a:p>
            <a:pPr algn="ctr"/>
            <a:r>
              <a:rPr lang="en-US" sz="4800" b="1" dirty="0" smtClean="0"/>
              <a:t>The Queen Bee</a:t>
            </a:r>
            <a:endParaRPr lang="en-US" sz="4800" b="1" dirty="0"/>
          </a:p>
        </p:txBody>
      </p:sp>
      <p:sp>
        <p:nvSpPr>
          <p:cNvPr id="6" name="TextBox 5"/>
          <p:cNvSpPr txBox="1"/>
          <p:nvPr/>
        </p:nvSpPr>
        <p:spPr>
          <a:xfrm>
            <a:off x="4020457" y="990668"/>
            <a:ext cx="4648200" cy="6124754"/>
          </a:xfrm>
          <a:prstGeom prst="rect">
            <a:avLst/>
          </a:prstGeom>
          <a:noFill/>
        </p:spPr>
        <p:txBody>
          <a:bodyPr wrap="square" rtlCol="0">
            <a:spAutoFit/>
          </a:bodyPr>
          <a:lstStyle/>
          <a:p>
            <a:pPr marL="285750" indent="-285750">
              <a:buFont typeface="Arial" pitchFamily="34" charset="0"/>
              <a:buChar char="•"/>
            </a:pPr>
            <a:r>
              <a:rPr lang="en-US" sz="2200" dirty="0"/>
              <a:t>The honey bee queen is the largest of the bees in a honey bee </a:t>
            </a:r>
            <a:r>
              <a:rPr lang="en-US" sz="2200" dirty="0" smtClean="0"/>
              <a:t>colony.</a:t>
            </a:r>
          </a:p>
          <a:p>
            <a:pPr marL="285750" indent="-285750">
              <a:buFont typeface="Arial" pitchFamily="34" charset="0"/>
              <a:buChar char="•"/>
            </a:pPr>
            <a:r>
              <a:rPr lang="en-US" sz="2200" dirty="0"/>
              <a:t>As she establishes her colony, she may lay 1000 eggs per day – one egg every 20 seconds - and more than her own body weight in eggs</a:t>
            </a:r>
            <a:r>
              <a:rPr lang="en-US" sz="2200" dirty="0" smtClean="0"/>
              <a:t>!</a:t>
            </a:r>
          </a:p>
          <a:p>
            <a:pPr marL="285750" indent="-285750">
              <a:buFont typeface="Arial" pitchFamily="34" charset="0"/>
              <a:buChar char="•"/>
            </a:pPr>
            <a:r>
              <a:rPr lang="en-US" sz="2200" dirty="0" smtClean="0"/>
              <a:t>The role of the queen honey bee is to mate with the drone bees (males), produce eggs (to create more bees) and to begin new colonies through swarming. </a:t>
            </a:r>
          </a:p>
          <a:p>
            <a:pPr marL="285750" indent="-285750">
              <a:buFont typeface="Arial" pitchFamily="34" charset="0"/>
              <a:buChar char="•"/>
            </a:pPr>
            <a:r>
              <a:rPr lang="en-US" sz="2200" dirty="0"/>
              <a:t>Honey bee queens live much longer than workers and drones. </a:t>
            </a:r>
            <a:endParaRPr lang="en-US" sz="2200" dirty="0" smtClean="0"/>
          </a:p>
          <a:p>
            <a:pPr marL="285750" indent="-285750">
              <a:buFont typeface="Arial" pitchFamily="34" charset="0"/>
              <a:buChar char="•"/>
            </a:pPr>
            <a:r>
              <a:rPr lang="en-US" sz="2200" dirty="0"/>
              <a:t>If the queen performs well in the colony, she will probably live two or three years, but possibly as many as four or five. </a:t>
            </a:r>
            <a:endParaRPr lang="en-US" sz="2200" dirty="0" smtClean="0"/>
          </a:p>
          <a:p>
            <a:pPr marL="285750" indent="-285750">
              <a:buFont typeface="Arial" pitchFamily="34" charset="0"/>
              <a:buChar char="•"/>
            </a:pPr>
            <a:endParaRPr lang="en-US" dirty="0"/>
          </a:p>
        </p:txBody>
      </p:sp>
      <p:sp>
        <p:nvSpPr>
          <p:cNvPr id="7" name="AutoShape 4" descr="Image result for queen b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382" y="3832479"/>
            <a:ext cx="3571875" cy="2381250"/>
          </a:xfrm>
          <a:prstGeom prst="rect">
            <a:avLst/>
          </a:prstGeom>
        </p:spPr>
      </p:pic>
    </p:spTree>
    <p:extLst>
      <p:ext uri="{BB962C8B-B14F-4D97-AF65-F5344CB8AC3E}">
        <p14:creationId xmlns:p14="http://schemas.microsoft.com/office/powerpoint/2010/main" val="177270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6096000"/>
            <a:ext cx="1828800" cy="610570"/>
          </a:xfrm>
          <a:prstGeom prst="rect">
            <a:avLst/>
          </a:prstGeom>
        </p:spPr>
      </p:pic>
      <p:sp>
        <p:nvSpPr>
          <p:cNvPr id="3" name="TextBox 2"/>
          <p:cNvSpPr txBox="1"/>
          <p:nvPr/>
        </p:nvSpPr>
        <p:spPr>
          <a:xfrm>
            <a:off x="228600" y="228600"/>
            <a:ext cx="8610600" cy="830997"/>
          </a:xfrm>
          <a:prstGeom prst="rect">
            <a:avLst/>
          </a:prstGeom>
          <a:noFill/>
        </p:spPr>
        <p:txBody>
          <a:bodyPr wrap="square" rtlCol="0">
            <a:spAutoFit/>
          </a:bodyPr>
          <a:lstStyle/>
          <a:p>
            <a:pPr algn="ctr"/>
            <a:r>
              <a:rPr lang="en-US" sz="4800" b="1" dirty="0" smtClean="0"/>
              <a:t>The Drone Bee</a:t>
            </a:r>
            <a:endParaRPr lang="en-US" sz="48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346" y="1676400"/>
            <a:ext cx="3505200" cy="3463912"/>
          </a:xfrm>
          <a:prstGeom prst="rect">
            <a:avLst/>
          </a:prstGeom>
        </p:spPr>
      </p:pic>
      <p:sp>
        <p:nvSpPr>
          <p:cNvPr id="6" name="TextBox 5"/>
          <p:cNvSpPr txBox="1"/>
          <p:nvPr/>
        </p:nvSpPr>
        <p:spPr>
          <a:xfrm>
            <a:off x="193964" y="1031888"/>
            <a:ext cx="5181600" cy="5909310"/>
          </a:xfrm>
          <a:prstGeom prst="rect">
            <a:avLst/>
          </a:prstGeom>
          <a:noFill/>
        </p:spPr>
        <p:txBody>
          <a:bodyPr wrap="square" rtlCol="0">
            <a:spAutoFit/>
          </a:bodyPr>
          <a:lstStyle/>
          <a:p>
            <a:pPr marL="285750" indent="-285750">
              <a:buFont typeface="Arial" pitchFamily="34" charset="0"/>
              <a:buChar char="•"/>
            </a:pPr>
            <a:r>
              <a:rPr lang="en-US" sz="2400" dirty="0"/>
              <a:t>A drone is a </a:t>
            </a:r>
            <a:r>
              <a:rPr lang="en-US" sz="2400" b="1" dirty="0"/>
              <a:t>male</a:t>
            </a:r>
            <a:r>
              <a:rPr lang="en-US" sz="2400" dirty="0"/>
              <a:t> bee. </a:t>
            </a:r>
            <a:endParaRPr lang="en-US" sz="2400" dirty="0" smtClean="0"/>
          </a:p>
          <a:p>
            <a:pPr marL="285750" indent="-285750">
              <a:buFont typeface="Arial" pitchFamily="34" charset="0"/>
              <a:buChar char="•"/>
            </a:pPr>
            <a:r>
              <a:rPr lang="en-US" sz="2400" dirty="0" smtClean="0"/>
              <a:t>Unlike </a:t>
            </a:r>
            <a:r>
              <a:rPr lang="en-US" sz="2400" dirty="0"/>
              <a:t>the female worker bee, drones do not have </a:t>
            </a:r>
            <a:r>
              <a:rPr lang="en-US" sz="2400" dirty="0" smtClean="0"/>
              <a:t>stingers.</a:t>
            </a:r>
          </a:p>
          <a:p>
            <a:pPr marL="285750" indent="-285750">
              <a:buFont typeface="Arial" pitchFamily="34" charset="0"/>
              <a:buChar char="•"/>
            </a:pPr>
            <a:r>
              <a:rPr lang="en-US" sz="2400" dirty="0" smtClean="0"/>
              <a:t>Drone bees do </a:t>
            </a:r>
            <a:r>
              <a:rPr lang="en-US" sz="2400" dirty="0"/>
              <a:t>not gather nectar and pollen. </a:t>
            </a:r>
            <a:endParaRPr lang="en-US" sz="2400" dirty="0" smtClean="0"/>
          </a:p>
          <a:p>
            <a:pPr marL="285750" indent="-285750">
              <a:buFont typeface="Arial" pitchFamily="34" charset="0"/>
              <a:buChar char="•"/>
            </a:pPr>
            <a:r>
              <a:rPr lang="en-US" sz="2400" dirty="0" smtClean="0"/>
              <a:t>A </a:t>
            </a:r>
            <a:r>
              <a:rPr lang="en-US" sz="2400" dirty="0"/>
              <a:t>drone's primary role is to mate with a fertile </a:t>
            </a:r>
            <a:r>
              <a:rPr lang="en-US" sz="2400" dirty="0" smtClean="0"/>
              <a:t>queen.</a:t>
            </a:r>
          </a:p>
          <a:p>
            <a:pPr marL="285750" indent="-285750">
              <a:buFont typeface="Arial" pitchFamily="34" charset="0"/>
              <a:buChar char="•"/>
            </a:pPr>
            <a:r>
              <a:rPr lang="en-US" sz="2400" dirty="0" smtClean="0"/>
              <a:t>They </a:t>
            </a:r>
            <a:r>
              <a:rPr lang="en-US" sz="2400" dirty="0"/>
              <a:t>may live for just a few weeks or </a:t>
            </a:r>
            <a:r>
              <a:rPr lang="en-US" sz="2400" dirty="0" smtClean="0"/>
              <a:t>up to </a:t>
            </a:r>
            <a:r>
              <a:rPr lang="en-US" sz="2400" dirty="0"/>
              <a:t>4 </a:t>
            </a:r>
            <a:r>
              <a:rPr lang="en-US" sz="2400" dirty="0" smtClean="0"/>
              <a:t>months.</a:t>
            </a:r>
          </a:p>
          <a:p>
            <a:pPr marL="285750" indent="-285750">
              <a:buFont typeface="Arial" pitchFamily="34" charset="0"/>
              <a:buChar char="•"/>
            </a:pPr>
            <a:r>
              <a:rPr lang="en-US" sz="2400" dirty="0" smtClean="0"/>
              <a:t>They </a:t>
            </a:r>
            <a:r>
              <a:rPr lang="en-US" sz="2400" dirty="0"/>
              <a:t>die straight after mating!  </a:t>
            </a:r>
          </a:p>
          <a:p>
            <a:pPr marL="285750" indent="-285750">
              <a:buFont typeface="Arial" pitchFamily="34" charset="0"/>
              <a:buChar char="•"/>
            </a:pPr>
            <a:r>
              <a:rPr lang="en-US" sz="2400" dirty="0" smtClean="0"/>
              <a:t>It </a:t>
            </a:r>
            <a:r>
              <a:rPr lang="en-US" sz="2400" dirty="0"/>
              <a:t>takes 24 days for the drone to develop from being an egg to a fully grown adult </a:t>
            </a:r>
            <a:r>
              <a:rPr lang="en-US" sz="2400" dirty="0" smtClean="0"/>
              <a:t>bee.</a:t>
            </a:r>
          </a:p>
          <a:p>
            <a:pPr marL="285750" indent="-285750">
              <a:buFont typeface="Arial" pitchFamily="34" charset="0"/>
              <a:buChar char="•"/>
            </a:pPr>
            <a:r>
              <a:rPr lang="en-US" sz="2400" dirty="0" smtClean="0"/>
              <a:t>Drones </a:t>
            </a:r>
            <a:r>
              <a:rPr lang="en-US" sz="2400" dirty="0"/>
              <a:t>are essential to the health and survival of future honey bee colonies.</a:t>
            </a:r>
          </a:p>
          <a:p>
            <a:pPr marL="285750" indent="-285750">
              <a:buFont typeface="Arial" pitchFamily="34" charset="0"/>
              <a:buChar char="•"/>
            </a:pPr>
            <a:endParaRPr lang="en-US" dirty="0"/>
          </a:p>
        </p:txBody>
      </p:sp>
    </p:spTree>
    <p:extLst>
      <p:ext uri="{BB962C8B-B14F-4D97-AF65-F5344CB8AC3E}">
        <p14:creationId xmlns:p14="http://schemas.microsoft.com/office/powerpoint/2010/main" val="216200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1374</Words>
  <Application>Microsoft Office PowerPoint</Application>
  <PresentationFormat>On-screen Show (4:3)</PresentationFormat>
  <Paragraphs>155</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Buzz about Bees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Buzz about Bees</dc:title>
  <dc:creator>CAN</dc:creator>
  <cp:lastModifiedBy>CAN</cp:lastModifiedBy>
  <cp:revision>50</cp:revision>
  <cp:lastPrinted>2018-02-28T18:28:30Z</cp:lastPrinted>
  <dcterms:created xsi:type="dcterms:W3CDTF">2018-01-17T16:54:20Z</dcterms:created>
  <dcterms:modified xsi:type="dcterms:W3CDTF">2018-02-28T18:28:39Z</dcterms:modified>
</cp:coreProperties>
</file>